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295" r:id="rId3"/>
    <p:sldId id="320" r:id="rId4"/>
    <p:sldId id="296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297" r:id="rId14"/>
    <p:sldId id="299" r:id="rId15"/>
    <p:sldId id="300" r:id="rId16"/>
    <p:sldId id="301" r:id="rId17"/>
    <p:sldId id="298" r:id="rId18"/>
    <p:sldId id="302" r:id="rId19"/>
    <p:sldId id="303" r:id="rId20"/>
    <p:sldId id="304" r:id="rId21"/>
    <p:sldId id="306" r:id="rId22"/>
    <p:sldId id="305" r:id="rId23"/>
    <p:sldId id="307" r:id="rId24"/>
    <p:sldId id="308" r:id="rId25"/>
    <p:sldId id="309" r:id="rId26"/>
    <p:sldId id="310" r:id="rId27"/>
    <p:sldId id="311" r:id="rId28"/>
    <p:sldId id="312" r:id="rId29"/>
    <p:sldId id="339" r:id="rId30"/>
    <p:sldId id="313" r:id="rId31"/>
    <p:sldId id="314" r:id="rId32"/>
    <p:sldId id="315" r:id="rId33"/>
    <p:sldId id="317" r:id="rId34"/>
    <p:sldId id="316" r:id="rId35"/>
    <p:sldId id="318" r:id="rId36"/>
    <p:sldId id="319" r:id="rId37"/>
    <p:sldId id="329" r:id="rId38"/>
    <p:sldId id="331" r:id="rId39"/>
    <p:sldId id="330" r:id="rId40"/>
    <p:sldId id="336" r:id="rId41"/>
    <p:sldId id="332" r:id="rId42"/>
    <p:sldId id="333" r:id="rId43"/>
    <p:sldId id="334" r:id="rId44"/>
    <p:sldId id="338" r:id="rId45"/>
    <p:sldId id="335" r:id="rId46"/>
    <p:sldId id="337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3" r:id="rId60"/>
    <p:sldId id="352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C149"/>
    <a:srgbClr val="C68DE7"/>
    <a:srgbClr val="FF4918"/>
    <a:srgbClr val="FFFFFF"/>
    <a:srgbClr val="FFC600"/>
    <a:srgbClr val="FFDA11"/>
    <a:srgbClr val="1A72A4"/>
    <a:srgbClr val="FFC200"/>
    <a:srgbClr val="F5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6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CDA04862-54C5-4D3E-AFDA-08059F339045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94B74CC8-87EC-4D1A-97B8-EE741D7E93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2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80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6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04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00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12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73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610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5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721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7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320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141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932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321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345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35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248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652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60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426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3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094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26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933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028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425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612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558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446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146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78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1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057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213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487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966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728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703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427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7507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671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329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25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07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353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630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465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66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3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394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883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009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6519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86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228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801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830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90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3490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1705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275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4741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927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881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31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5334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849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0863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3165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76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655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444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9A8AE-34CE-DC73-BEBE-4A602048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FB56A-D612-7FAA-6135-D155BFB00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6E5B2-4AC2-2F47-B890-3FC06521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B0B08-80DE-92BC-C6CD-FA586A71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B9CE2-0CED-01FA-BAE1-3224C260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51CE8-C8A6-00AB-7E05-136EF0B7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92192-D849-84EC-BEF3-F3D5B5E7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89101-4E8F-980D-76F5-E0A657A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092A2-7BD8-34BA-90D7-9E7541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FC5BF-094A-C523-E22A-6B00686A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49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40D96-ACF8-6342-99EF-CC5DF4E2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FBD99-91E2-8BC4-4332-AF97626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7D2A0-FD72-A783-2EA4-8E4336D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99BF7-CA75-3B21-6D2D-FEE443D5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49092-3E30-7D82-CDEB-7FBBFFB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0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403E-2160-327A-2A49-81279E6F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E4F75-3CB6-56D5-2587-443872A5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FD15E-BC94-0F67-60B1-8E8DAD2B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E93DC-3BF7-09DC-6780-57A61C70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0C68B-8A2B-4651-C98F-053DBC1F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82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7DF46-5CA6-A423-89C0-0B9421B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9B98E-F692-F120-E629-2D77CA27C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B6152-63D2-C306-7E21-191031E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8FF2C-3A92-4DEA-9306-0F7F880A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F2415-8003-A698-5B9A-80F3E144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7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BE56C-637B-F676-9DFE-96BD51A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B0C89-AB67-2000-BFD2-BBAF47289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2D263-FE53-1ED8-FAA5-4370611C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9EF15-F7EA-022E-004D-623E7C5C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CC525-2D54-ED7B-374B-7B66774E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89414-FCF9-5BB8-6BDB-A897DF59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7B26-F994-6511-EE41-167AE09C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C9D4D-BF38-AC8C-BFA1-CCBCA7F4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4D2DA-88BC-64D1-6111-AEE78618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A3F11-65B4-22EF-FAE5-D7ED08E38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63B402-5F6A-3D23-5179-31435A60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A02C1-57AF-94FE-0325-E6367EA8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5E496D-AFB5-E55D-DC80-508A4B2E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66A4F2-9CC5-5DEE-93C5-47C3CF79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7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D1B2E-6304-B2AE-4A87-9262B9E6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8D784-7CC1-1D41-F352-E4DD032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D5FE83-A44B-DCD7-1C1C-AA7CD4A0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FA185-8513-FB9F-6EEA-070F243B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7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3D1C84-5B8A-3D76-D923-FA6F6E77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1F466-7B5F-A818-B30A-CDB9E393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1B689-84F0-AABD-4EB9-25F4418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0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1A610-81B1-6E93-C16A-BAC7479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3F830-9544-52ED-565B-C9812E3F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AF4B4B-5363-3298-C2AA-B59A604E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9E554-7033-259E-8674-BA2B5107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BCE-3FA9-AAAD-FCE8-67141C5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2748D-7350-4F1D-6E2A-94B9191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09A50-4258-66AC-AAA2-0A315DA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CBA4C2-0B72-0720-463E-098924F49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A8310-90C0-1E02-714E-630FDC080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5C0CE-7F2C-620D-5C6E-1F78C5C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B566A-4D5B-649F-2C73-6B355C0D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0B3-7A81-7853-E10E-48A106A0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16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C82E8-2071-EB07-6463-7F2F2169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A42FC-3F6B-CC8A-3C81-213349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CB759-846A-9AD8-BF04-96F592AB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F75C649E-3CFC-4C84-B4D5-A23D6EAEF067}" type="datetimeFigureOut">
              <a:rPr lang="ko-KR" altLang="en-US" smtClean="0"/>
              <a:pPr/>
              <a:t>2023-03-06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66A68-64A2-1360-42FD-DC0AF208A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DDF0B-1E08-2C28-2070-00D593ABD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.visualstudi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Web/HTML/Ele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tags/default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김지성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68607" y="3625137"/>
            <a:ext cx="51532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개발환경 설정 </a:t>
            </a: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&amp; HTML,</a:t>
            </a: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CSS</a:t>
            </a: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기초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199522" y="3255805"/>
            <a:ext cx="3878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dirty="0">
              <a:latin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초기 설정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4239F-FA35-77B9-E301-9F3E1A1B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9" y="811987"/>
            <a:ext cx="8034396" cy="5234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376FFC-4280-1484-16C6-7C9D7D8D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3" y="2926552"/>
            <a:ext cx="2462231" cy="10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VS Code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D2686-EFCB-733C-B4BD-657285FB3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70"/>
          <a:stretch/>
        </p:blipFill>
        <p:spPr>
          <a:xfrm>
            <a:off x="221413" y="2114900"/>
            <a:ext cx="11749173" cy="3975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FE0AF-DC7A-0379-019F-6EE978FE8C12}"/>
              </a:ext>
            </a:extLst>
          </p:cNvPr>
          <p:cNvSpPr txBox="1"/>
          <p:nvPr/>
        </p:nvSpPr>
        <p:spPr>
          <a:xfrm>
            <a:off x="3468858" y="1261422"/>
            <a:ext cx="525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D2Coding" panose="020B0609020101020101" pitchFamily="49" charset="-127"/>
                <a:ea typeface="나눔스퀘어_ac ExtraBold" panose="020B0600000101010101"/>
                <a:hlinkClick r:id="rId4"/>
              </a:rPr>
              <a:t>https://code.visualstudio.com</a:t>
            </a:r>
            <a:endParaRPr lang="en-US" altLang="ko-KR" sz="2400" dirty="0">
              <a:latin typeface="D2Coding" panose="020B0609020101020101" pitchFamily="49" charset="-127"/>
              <a:ea typeface="나눔스퀘어_ac ExtraBold" panose="020B0600000101010101"/>
            </a:endParaRPr>
          </a:p>
          <a:p>
            <a:pPr algn="ctr"/>
            <a:endParaRPr lang="ko-KR" altLang="en-US" sz="24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0683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VS Code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1515E-8BBA-2A93-2DEA-FFD456D0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" y="1078689"/>
            <a:ext cx="12077788" cy="47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익스트림무비 - 게시판 '글쎄요' 스트레스 관련해서...">
            <a:extLst>
              <a:ext uri="{FF2B5EF4-FFF2-40B4-BE49-F238E27FC236}">
                <a16:creationId xmlns:a16="http://schemas.microsoft.com/office/drawing/2014/main" id="{2F172426-1B5A-AA6B-A555-F6404F6E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12" y="3429000"/>
            <a:ext cx="1967175" cy="19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288E8F-EFD2-806F-7E72-F6CA80AF6169}"/>
              </a:ext>
            </a:extLst>
          </p:cNvPr>
          <p:cNvSpPr txBox="1"/>
          <p:nvPr/>
        </p:nvSpPr>
        <p:spPr>
          <a:xfrm>
            <a:off x="1633390" y="2389781"/>
            <a:ext cx="8925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나눔스퀘어_ac ExtraBold" panose="020B0600000101010101"/>
              </a:rPr>
              <a:t>웹보다는 </a:t>
            </a:r>
            <a:r>
              <a:rPr lang="ko-KR" altLang="en-US" sz="2000" b="1" dirty="0" err="1">
                <a:latin typeface="D2Coding" panose="020B0609020101020101" pitchFamily="49" charset="-127"/>
                <a:ea typeface="나눔스퀘어_ac ExtraBold" panose="020B0600000101010101"/>
              </a:rPr>
              <a:t>앱개발이</a:t>
            </a:r>
            <a:r>
              <a:rPr lang="ko-KR" altLang="en-US" sz="2000" b="1" dirty="0">
                <a:latin typeface="D2Coding" panose="020B0609020101020101" pitchFamily="49" charset="-127"/>
                <a:ea typeface="나눔스퀘어_ac ExtraBold" panose="020B0600000101010101"/>
              </a:rPr>
              <a:t> 대세 아닌가요</a:t>
            </a:r>
            <a:r>
              <a:rPr lang="en-US" altLang="ko-KR" sz="2000" b="1" dirty="0">
                <a:latin typeface="D2Coding" panose="020B0609020101020101" pitchFamily="49" charset="-127"/>
                <a:ea typeface="나눔스퀘어_ac ExtraBold" panose="020B0600000101010101"/>
              </a:rPr>
              <a:t>?</a:t>
            </a:r>
            <a:endParaRPr lang="ko-KR" altLang="en-US" sz="20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17834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C06C5-77CA-7A74-F477-EF7DD92598B4}"/>
              </a:ext>
            </a:extLst>
          </p:cNvPr>
          <p:cNvSpPr txBox="1"/>
          <p:nvPr/>
        </p:nvSpPr>
        <p:spPr>
          <a:xfrm>
            <a:off x="2951698" y="3105834"/>
            <a:ext cx="628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D2Coding" panose="020B0609020101020101" pitchFamily="49" charset="-127"/>
                <a:ea typeface="나눔스퀘어_ac ExtraBold" panose="020B0600000101010101"/>
              </a:rPr>
              <a:t>1. </a:t>
            </a:r>
            <a:r>
              <a:rPr lang="ko-KR" altLang="en-US" sz="3600" b="1" dirty="0">
                <a:latin typeface="D2Coding" panose="020B0609020101020101" pitchFamily="49" charset="-127"/>
                <a:ea typeface="나눔스퀘어_ac ExtraBold" panose="020B0600000101010101"/>
              </a:rPr>
              <a:t>낮은 획득 비용</a:t>
            </a:r>
          </a:p>
        </p:txBody>
      </p:sp>
    </p:spTree>
    <p:extLst>
      <p:ext uri="{BB962C8B-B14F-4D97-AF65-F5344CB8AC3E}">
        <p14:creationId xmlns:p14="http://schemas.microsoft.com/office/powerpoint/2010/main" val="88022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5E060B-D6F0-1311-F836-2FC0F03D7400}"/>
              </a:ext>
            </a:extLst>
          </p:cNvPr>
          <p:cNvGrpSpPr/>
          <p:nvPr/>
        </p:nvGrpSpPr>
        <p:grpSpPr>
          <a:xfrm>
            <a:off x="3873799" y="1720058"/>
            <a:ext cx="6980040" cy="523220"/>
            <a:chOff x="2605981" y="1720058"/>
            <a:chExt cx="6980040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3C06C5-77CA-7A74-F477-EF7DD92598B4}"/>
                </a:ext>
              </a:extLst>
            </p:cNvPr>
            <p:cNvSpPr txBox="1"/>
            <p:nvPr/>
          </p:nvSpPr>
          <p:spPr>
            <a:xfrm>
              <a:off x="2605981" y="1720058"/>
              <a:ext cx="1591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D2Coding" panose="020B0609020101020101" pitchFamily="49" charset="-127"/>
                  <a:ea typeface="나눔스퀘어_ac ExtraBold" panose="020B0600000101010101"/>
                </a:rPr>
                <a:t>APP</a:t>
              </a:r>
              <a:endParaRPr lang="ko-KR" altLang="en-US" sz="2800" b="1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DF5036-0712-A3FC-0C03-702994B7CAAB}"/>
                </a:ext>
              </a:extLst>
            </p:cNvPr>
            <p:cNvSpPr txBox="1"/>
            <p:nvPr/>
          </p:nvSpPr>
          <p:spPr>
            <a:xfrm>
              <a:off x="7994628" y="1720058"/>
              <a:ext cx="1591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D2Coding" panose="020B0609020101020101" pitchFamily="49" charset="-127"/>
                  <a:ea typeface="나눔스퀘어_ac ExtraBold" panose="020B0600000101010101"/>
                </a:rPr>
                <a:t>WEB</a:t>
              </a:r>
              <a:endParaRPr lang="ko-KR" altLang="en-US" sz="2800" b="1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212893-3CF2-9857-861D-2A19722CCBCA}"/>
              </a:ext>
            </a:extLst>
          </p:cNvPr>
          <p:cNvSpPr txBox="1"/>
          <p:nvPr/>
        </p:nvSpPr>
        <p:spPr>
          <a:xfrm>
            <a:off x="629922" y="3742740"/>
            <a:ext cx="312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2Coding" panose="020B0609020101020101" pitchFamily="49" charset="-127"/>
                <a:ea typeface="나눔스퀘어_ac ExtraBold" panose="020B0600000101010101"/>
              </a:rPr>
              <a:t>Retention Rate(</a:t>
            </a:r>
            <a:r>
              <a:rPr lang="ko-KR" altLang="en-US" sz="2000" dirty="0" err="1">
                <a:latin typeface="D2Coding" panose="020B0609020101020101" pitchFamily="49" charset="-127"/>
                <a:ea typeface="나눔스퀘어_ac ExtraBold" panose="020B0600000101010101"/>
              </a:rPr>
              <a:t>재방문률</a:t>
            </a:r>
            <a:r>
              <a:rPr lang="en-US" altLang="ko-KR" sz="2000" dirty="0">
                <a:latin typeface="D2Coding" panose="020B0609020101020101" pitchFamily="49" charset="-127"/>
                <a:ea typeface="나눔스퀘어_ac ExtraBold" panose="020B0600000101010101"/>
              </a:rPr>
              <a:t>)</a:t>
            </a:r>
            <a:endParaRPr lang="ko-KR" altLang="en-US" sz="20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77E08-360E-DC27-B8DD-0E12CB9034A1}"/>
              </a:ext>
            </a:extLst>
          </p:cNvPr>
          <p:cNvSpPr txBox="1"/>
          <p:nvPr/>
        </p:nvSpPr>
        <p:spPr>
          <a:xfrm>
            <a:off x="629923" y="2622818"/>
            <a:ext cx="190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2Coding" panose="020B0609020101020101" pitchFamily="49" charset="-127"/>
                <a:ea typeface="나눔스퀘어_ac ExtraBold" panose="020B0600000101010101"/>
              </a:rPr>
              <a:t>CAC(</a:t>
            </a:r>
            <a:r>
              <a:rPr lang="ko-KR" altLang="en-US" sz="2000" dirty="0">
                <a:latin typeface="D2Coding" panose="020B0609020101020101" pitchFamily="49" charset="-127"/>
                <a:ea typeface="나눔스퀘어_ac ExtraBold" panose="020B0600000101010101"/>
              </a:rPr>
              <a:t>획득 비용</a:t>
            </a:r>
            <a:r>
              <a:rPr lang="en-US" altLang="ko-KR" sz="2000" dirty="0">
                <a:latin typeface="D2Coding" panose="020B0609020101020101" pitchFamily="49" charset="-127"/>
                <a:ea typeface="나눔스퀘어_ac ExtraBold" panose="020B0600000101010101"/>
              </a:rPr>
              <a:t>)</a:t>
            </a:r>
            <a:endParaRPr lang="ko-KR" altLang="en-US" sz="20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25FC3-8626-E6A1-8DDE-7E5F0E7EC920}"/>
              </a:ext>
            </a:extLst>
          </p:cNvPr>
          <p:cNvSpPr txBox="1"/>
          <p:nvPr/>
        </p:nvSpPr>
        <p:spPr>
          <a:xfrm>
            <a:off x="9213300" y="2525028"/>
            <a:ext cx="159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$2.69 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5F56-6B07-B58B-36C2-333A5638BA2B}"/>
              </a:ext>
            </a:extLst>
          </p:cNvPr>
          <p:cNvSpPr txBox="1"/>
          <p:nvPr/>
        </p:nvSpPr>
        <p:spPr>
          <a:xfrm>
            <a:off x="3873799" y="2525028"/>
            <a:ext cx="159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$4.18 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0E07F-1224-7246-21D0-F78AA1EBABB7}"/>
              </a:ext>
            </a:extLst>
          </p:cNvPr>
          <p:cNvSpPr txBox="1"/>
          <p:nvPr/>
        </p:nvSpPr>
        <p:spPr>
          <a:xfrm>
            <a:off x="6096000" y="3481130"/>
            <a:ext cx="2715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r>
              <a:rPr lang="en-US" altLang="ko-KR" sz="5400" b="1" dirty="0">
                <a:solidFill>
                  <a:srgbClr val="FFC2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r>
              <a:rPr lang="en-US" altLang="ko-KR" sz="5400" b="1" dirty="0"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r>
              <a:rPr lang="en-US" altLang="ko-KR" sz="5400" b="1" dirty="0">
                <a:solidFill>
                  <a:srgbClr val="FFC2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endParaRPr lang="ko-KR" altLang="en-US" sz="5400" b="1" dirty="0">
              <a:solidFill>
                <a:srgbClr val="FFC200"/>
              </a:solidFill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095F9-9597-3A7A-C17C-BD4F332DA248}"/>
              </a:ext>
            </a:extLst>
          </p:cNvPr>
          <p:cNvSpPr txBox="1"/>
          <p:nvPr/>
        </p:nvSpPr>
        <p:spPr>
          <a:xfrm>
            <a:off x="2542762" y="4999909"/>
            <a:ext cx="7106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C2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MVP</a:t>
            </a:r>
            <a:r>
              <a:rPr lang="ko-KR" altLang="en-US" sz="3200" b="1" dirty="0">
                <a:latin typeface="D2Coding" panose="020B0609020101020101" pitchFamily="49" charset="-127"/>
                <a:ea typeface="나눔스퀘어_ac ExtraBold" panose="020B0600000101010101"/>
              </a:rPr>
              <a:t>용으로 가장 좋음</a:t>
            </a:r>
            <a:r>
              <a:rPr lang="en-US" altLang="ko-KR" sz="3200" b="1" dirty="0">
                <a:latin typeface="D2Coding" panose="020B0609020101020101" pitchFamily="49" charset="-127"/>
                <a:ea typeface="나눔스퀘어_ac ExtraBold" panose="020B0600000101010101"/>
              </a:rPr>
              <a:t>…!</a:t>
            </a:r>
            <a:endParaRPr lang="ko-KR" altLang="en-US" sz="32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25529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C06C5-77CA-7A74-F477-EF7DD92598B4}"/>
              </a:ext>
            </a:extLst>
          </p:cNvPr>
          <p:cNvSpPr txBox="1"/>
          <p:nvPr/>
        </p:nvSpPr>
        <p:spPr>
          <a:xfrm>
            <a:off x="2951698" y="3075057"/>
            <a:ext cx="6288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D2Coding" panose="020B0609020101020101" pitchFamily="49" charset="-127"/>
                <a:ea typeface="나눔스퀘어_ac ExtraBold" panose="020B0600000101010101"/>
              </a:rPr>
              <a:t>2. </a:t>
            </a:r>
            <a:r>
              <a:rPr lang="ko-KR" altLang="en-US" sz="4000" b="1" dirty="0">
                <a:latin typeface="D2Coding" panose="020B0609020101020101" pitchFamily="49" charset="-127"/>
                <a:ea typeface="나눔스퀘어_ac ExtraBold" panose="020B0600000101010101"/>
              </a:rPr>
              <a:t>뛰어난 확장성</a:t>
            </a:r>
          </a:p>
        </p:txBody>
      </p:sp>
    </p:spTree>
    <p:extLst>
      <p:ext uri="{BB962C8B-B14F-4D97-AF65-F5344CB8AC3E}">
        <p14:creationId xmlns:p14="http://schemas.microsoft.com/office/powerpoint/2010/main" val="1393247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4D9A6-F20A-AC0D-4608-1073C995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413" y="439785"/>
            <a:ext cx="2628464" cy="5758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6B6743-6517-F663-8697-84E1F3AED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67" y="385210"/>
            <a:ext cx="2628465" cy="5752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F0C06B-21DA-9EF1-5D39-EA2957C2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6" y="1357812"/>
            <a:ext cx="2692333" cy="4780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0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C06C5-77CA-7A74-F477-EF7DD92598B4}"/>
              </a:ext>
            </a:extLst>
          </p:cNvPr>
          <p:cNvSpPr txBox="1"/>
          <p:nvPr/>
        </p:nvSpPr>
        <p:spPr>
          <a:xfrm>
            <a:off x="2951698" y="3105835"/>
            <a:ext cx="628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D2Coding" panose="020B0609020101020101" pitchFamily="49" charset="-127"/>
                <a:ea typeface="나눔스퀘어_ac ExtraBold" panose="020B0600000101010101"/>
              </a:rPr>
              <a:t>3. </a:t>
            </a:r>
            <a:r>
              <a:rPr lang="ko-KR" altLang="en-US" sz="3600" b="1" dirty="0">
                <a:latin typeface="D2Coding" panose="020B0609020101020101" pitchFamily="49" charset="-127"/>
                <a:ea typeface="나눔스퀘어_ac ExtraBold" panose="020B0600000101010101"/>
              </a:rPr>
              <a:t>재미</a:t>
            </a:r>
          </a:p>
        </p:txBody>
      </p:sp>
    </p:spTree>
    <p:extLst>
      <p:ext uri="{BB962C8B-B14F-4D97-AF65-F5344CB8AC3E}">
        <p14:creationId xmlns:p14="http://schemas.microsoft.com/office/powerpoint/2010/main" val="155158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C06C5-77CA-7A74-F477-EF7DD92598B4}"/>
              </a:ext>
            </a:extLst>
          </p:cNvPr>
          <p:cNvSpPr txBox="1"/>
          <p:nvPr/>
        </p:nvSpPr>
        <p:spPr>
          <a:xfrm>
            <a:off x="5354473" y="3105834"/>
            <a:ext cx="147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D2Coding" panose="020B0609020101020101" pitchFamily="49" charset="-127"/>
                <a:ea typeface="나눔스퀘어_ac ExtraBold" panose="020B0600000101010101"/>
              </a:rPr>
              <a:t>VS</a:t>
            </a:r>
            <a:endParaRPr lang="ko-KR" altLang="en-US" sz="36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pic>
        <p:nvPicPr>
          <p:cNvPr id="3" name="css">
            <a:hlinkClick r:id="" action="ppaction://media"/>
            <a:extLst>
              <a:ext uri="{FF2B5EF4-FFF2-40B4-BE49-F238E27FC236}">
                <a16:creationId xmlns:a16="http://schemas.microsoft.com/office/drawing/2014/main" id="{E846E043-6FF0-73B4-462F-0408B6D35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6829" y="385210"/>
            <a:ext cx="3429000" cy="6096000"/>
          </a:xfrm>
          <a:prstGeom prst="rect">
            <a:avLst/>
          </a:prstGeom>
        </p:spPr>
      </p:pic>
      <p:pic>
        <p:nvPicPr>
          <p:cNvPr id="3076" name="Picture 4" descr="그런 개발자로 괜찮은가 - '취업' 편 - 👨‍💻꿈꾸는 태태태의 공간">
            <a:extLst>
              <a:ext uri="{FF2B5EF4-FFF2-40B4-BE49-F238E27FC236}">
                <a16:creationId xmlns:a16="http://schemas.microsoft.com/office/drawing/2014/main" id="{6AD114D7-ABF5-CC10-2E9B-48259AD1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4" y="2099276"/>
            <a:ext cx="4734918" cy="26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4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목차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CE4C0-7163-5C5C-F1A8-3972619133EB}"/>
              </a:ext>
            </a:extLst>
          </p:cNvPr>
          <p:cNvGrpSpPr/>
          <p:nvPr/>
        </p:nvGrpSpPr>
        <p:grpSpPr>
          <a:xfrm>
            <a:off x="2810445" y="1463831"/>
            <a:ext cx="7307539" cy="3930337"/>
            <a:chOff x="3083495" y="1863577"/>
            <a:chExt cx="7307539" cy="3930337"/>
          </a:xfrm>
        </p:grpSpPr>
        <p:sp>
          <p:nvSpPr>
            <p:cNvPr id="6" name="Google Shape;96;p2">
              <a:extLst>
                <a:ext uri="{FF2B5EF4-FFF2-40B4-BE49-F238E27FC236}">
                  <a16:creationId xmlns:a16="http://schemas.microsoft.com/office/drawing/2014/main" id="{75F74F28-6E2C-4CC1-B338-DD5876C03096}"/>
                </a:ext>
              </a:extLst>
            </p:cNvPr>
            <p:cNvSpPr txBox="1"/>
            <p:nvPr/>
          </p:nvSpPr>
          <p:spPr>
            <a:xfrm>
              <a:off x="3083495" y="1863577"/>
              <a:ext cx="517618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1.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개발 환경 설정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 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7" name="Google Shape;96;p2">
              <a:extLst>
                <a:ext uri="{FF2B5EF4-FFF2-40B4-BE49-F238E27FC236}">
                  <a16:creationId xmlns:a16="http://schemas.microsoft.com/office/drawing/2014/main" id="{514228D9-60C2-4C23-A12D-FDF1B4D45A85}"/>
                </a:ext>
              </a:extLst>
            </p:cNvPr>
            <p:cNvSpPr txBox="1"/>
            <p:nvPr/>
          </p:nvSpPr>
          <p:spPr>
            <a:xfrm>
              <a:off x="3083495" y="2729997"/>
              <a:ext cx="730753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</a:rPr>
                <a:t>2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.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왜 웹개발인가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?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9" name="Google Shape;96;p2">
              <a:extLst>
                <a:ext uri="{FF2B5EF4-FFF2-40B4-BE49-F238E27FC236}">
                  <a16:creationId xmlns:a16="http://schemas.microsoft.com/office/drawing/2014/main" id="{617F3E72-0BAF-4F50-9499-9FC38152CE00}"/>
                </a:ext>
              </a:extLst>
            </p:cNvPr>
            <p:cNvSpPr txBox="1"/>
            <p:nvPr/>
          </p:nvSpPr>
          <p:spPr>
            <a:xfrm>
              <a:off x="3083496" y="3596417"/>
              <a:ext cx="63374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</a:rPr>
                <a:t>3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.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웹의 구조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2" name="Google Shape;96;p2">
              <a:extLst>
                <a:ext uri="{FF2B5EF4-FFF2-40B4-BE49-F238E27FC236}">
                  <a16:creationId xmlns:a16="http://schemas.microsoft.com/office/drawing/2014/main" id="{2A605686-E4F6-FED2-FFC2-15486DC26878}"/>
                </a:ext>
              </a:extLst>
            </p:cNvPr>
            <p:cNvSpPr txBox="1"/>
            <p:nvPr/>
          </p:nvSpPr>
          <p:spPr>
            <a:xfrm>
              <a:off x="3083496" y="4462837"/>
              <a:ext cx="63374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</a:rPr>
                <a:t>4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. HTML, CSS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기초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3" name="Google Shape;96;p2">
              <a:extLst>
                <a:ext uri="{FF2B5EF4-FFF2-40B4-BE49-F238E27FC236}">
                  <a16:creationId xmlns:a16="http://schemas.microsoft.com/office/drawing/2014/main" id="{8852055F-87A2-0032-E6FE-B938D1C6E2EB}"/>
                </a:ext>
              </a:extLst>
            </p:cNvPr>
            <p:cNvSpPr txBox="1"/>
            <p:nvPr/>
          </p:nvSpPr>
          <p:spPr>
            <a:xfrm>
              <a:off x="3083496" y="5332290"/>
              <a:ext cx="63374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</a:rPr>
                <a:t>5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. </a:t>
              </a:r>
              <a:r>
                <a:rPr lang="en-US" altLang="ko-KR" sz="2400" b="1" dirty="0" err="1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Github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사용해보기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88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57D20C-4BA7-4478-12D4-7831D56E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7" y="1473874"/>
            <a:ext cx="7021153" cy="2215356"/>
          </a:xfrm>
          <a:prstGeom prst="rect">
            <a:avLst/>
          </a:prstGeom>
        </p:spPr>
      </p:pic>
      <p:pic>
        <p:nvPicPr>
          <p:cNvPr id="4098" name="Picture 2" descr="웹 애플리케이션 구조">
            <a:extLst>
              <a:ext uri="{FF2B5EF4-FFF2-40B4-BE49-F238E27FC236}">
                <a16:creationId xmlns:a16="http://schemas.microsoft.com/office/drawing/2014/main" id="{7C25C21A-A785-C230-938D-55D222DDE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2" y="2581552"/>
            <a:ext cx="4675516" cy="29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 웹개발인가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57D20C-4BA7-4478-12D4-7831D56E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7" y="1473874"/>
            <a:ext cx="7021153" cy="2215356"/>
          </a:xfrm>
          <a:prstGeom prst="rect">
            <a:avLst/>
          </a:prstGeom>
        </p:spPr>
      </p:pic>
      <p:pic>
        <p:nvPicPr>
          <p:cNvPr id="4098" name="Picture 2" descr="웹 애플리케이션 구조">
            <a:extLst>
              <a:ext uri="{FF2B5EF4-FFF2-40B4-BE49-F238E27FC236}">
                <a16:creationId xmlns:a16="http://schemas.microsoft.com/office/drawing/2014/main" id="{7C25C21A-A785-C230-938D-55D222DDE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2" y="2581552"/>
            <a:ext cx="4675516" cy="29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A78C3F-BEB1-6788-EC9D-1683D24F64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C96F1-43F6-3E78-D532-1FAE2BEAC3C8}"/>
              </a:ext>
            </a:extLst>
          </p:cNvPr>
          <p:cNvSpPr txBox="1"/>
          <p:nvPr/>
        </p:nvSpPr>
        <p:spPr>
          <a:xfrm>
            <a:off x="2833892" y="2890391"/>
            <a:ext cx="652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실무 단계의 서비스의 전체 구조를 한번에 훑을 수 있는 최고의 교재</a:t>
            </a:r>
          </a:p>
        </p:txBody>
      </p:sp>
    </p:spTree>
    <p:extLst>
      <p:ext uri="{BB962C8B-B14F-4D97-AF65-F5344CB8AC3E}">
        <p14:creationId xmlns:p14="http://schemas.microsoft.com/office/powerpoint/2010/main" val="260765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3E44A32-A845-0D69-CBF7-C840F52B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16" y="946593"/>
            <a:ext cx="8920693" cy="52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웹 서비스 구조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88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웹 서비스 구조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7F7EF5-37EB-89A2-AB54-9105AC97615C}"/>
              </a:ext>
            </a:extLst>
          </p:cNvPr>
          <p:cNvGrpSpPr/>
          <p:nvPr/>
        </p:nvGrpSpPr>
        <p:grpSpPr>
          <a:xfrm>
            <a:off x="1776442" y="3406212"/>
            <a:ext cx="8639116" cy="584775"/>
            <a:chOff x="1776442" y="3406212"/>
            <a:chExt cx="8639116" cy="584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E5E2C2-FF4B-31EA-4411-07EDADB02E8A}"/>
                </a:ext>
              </a:extLst>
            </p:cNvPr>
            <p:cNvGrpSpPr/>
            <p:nvPr/>
          </p:nvGrpSpPr>
          <p:grpSpPr>
            <a:xfrm>
              <a:off x="1776442" y="3406212"/>
              <a:ext cx="8639116" cy="584775"/>
              <a:chOff x="1419285" y="3113864"/>
              <a:chExt cx="8639116" cy="58477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C3015-C5BA-B3EC-4470-35BB0DA0BA3C}"/>
                  </a:ext>
                </a:extLst>
              </p:cNvPr>
              <p:cNvSpPr txBox="1"/>
              <p:nvPr/>
            </p:nvSpPr>
            <p:spPr>
              <a:xfrm>
                <a:off x="1419285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Frontend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D5A128-823F-1787-E145-6652E89AC862}"/>
                  </a:ext>
                </a:extLst>
              </p:cNvPr>
              <p:cNvSpPr txBox="1"/>
              <p:nvPr/>
            </p:nvSpPr>
            <p:spPr>
              <a:xfrm>
                <a:off x="4633710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Backend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CFB4B0-A061-5F6F-BF38-3F06B6F17813}"/>
                  </a:ext>
                </a:extLst>
              </p:cNvPr>
              <p:cNvSpPr txBox="1"/>
              <p:nvPr/>
            </p:nvSpPr>
            <p:spPr>
              <a:xfrm>
                <a:off x="7848135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DB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</p:grpSp>
        <p:sp>
          <p:nvSpPr>
            <p:cNvPr id="6" name="화살표: 왼쪽/오른쪽 5">
              <a:extLst>
                <a:ext uri="{FF2B5EF4-FFF2-40B4-BE49-F238E27FC236}">
                  <a16:creationId xmlns:a16="http://schemas.microsoft.com/office/drawing/2014/main" id="{07A4BCC1-D43F-C555-99FC-2AE09D788282}"/>
                </a:ext>
              </a:extLst>
            </p:cNvPr>
            <p:cNvSpPr/>
            <p:nvPr/>
          </p:nvSpPr>
          <p:spPr>
            <a:xfrm>
              <a:off x="4055897" y="3580793"/>
              <a:ext cx="863912" cy="295590"/>
            </a:xfrm>
            <a:prstGeom prst="leftRightArrow">
              <a:avLst>
                <a:gd name="adj1" fmla="val 38613"/>
                <a:gd name="adj2" fmla="val 50000"/>
              </a:avLst>
            </a:prstGeom>
            <a:solidFill>
              <a:srgbClr val="FFC2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sp>
          <p:nvSpPr>
            <p:cNvPr id="7" name="화살표: 왼쪽/오른쪽 6">
              <a:extLst>
                <a:ext uri="{FF2B5EF4-FFF2-40B4-BE49-F238E27FC236}">
                  <a16:creationId xmlns:a16="http://schemas.microsoft.com/office/drawing/2014/main" id="{9CE39BD8-8C00-9A99-DBA4-909061FA7FB2}"/>
                </a:ext>
              </a:extLst>
            </p:cNvPr>
            <p:cNvSpPr/>
            <p:nvPr/>
          </p:nvSpPr>
          <p:spPr>
            <a:xfrm>
              <a:off x="7534917" y="3595683"/>
              <a:ext cx="863912" cy="295590"/>
            </a:xfrm>
            <a:prstGeom prst="leftRightArrow">
              <a:avLst>
                <a:gd name="adj1" fmla="val 38613"/>
                <a:gd name="adj2" fmla="val 50000"/>
              </a:avLst>
            </a:prstGeom>
            <a:solidFill>
              <a:srgbClr val="FFC2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41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Spring] Spring Framework 기본동작 순서 및 구조, 스프링 프레임워크 동작 및 구조, 스프링 프레임워크 구성요소">
            <a:extLst>
              <a:ext uri="{FF2B5EF4-FFF2-40B4-BE49-F238E27FC236}">
                <a16:creationId xmlns:a16="http://schemas.microsoft.com/office/drawing/2014/main" id="{ECAE2C0C-4EE5-96EC-7891-2CA92DD4E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30321" r="19358" b="32454"/>
          <a:stretch/>
        </p:blipFill>
        <p:spPr bwMode="auto">
          <a:xfrm>
            <a:off x="5272080" y="5037906"/>
            <a:ext cx="2279455" cy="6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7200AF-8411-2E00-1900-9D9162E78C8D}"/>
              </a:ext>
            </a:extLst>
          </p:cNvPr>
          <p:cNvCxnSpPr/>
          <p:nvPr/>
        </p:nvCxnSpPr>
        <p:spPr>
          <a:xfrm>
            <a:off x="4847044" y="2471736"/>
            <a:ext cx="0" cy="4153254"/>
          </a:xfrm>
          <a:prstGeom prst="line">
            <a:avLst/>
          </a:prstGeom>
          <a:ln w="28575">
            <a:solidFill>
              <a:srgbClr val="FFC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웹 서비스 구조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7F7EF5-37EB-89A2-AB54-9105AC97615C}"/>
              </a:ext>
            </a:extLst>
          </p:cNvPr>
          <p:cNvGrpSpPr/>
          <p:nvPr/>
        </p:nvGrpSpPr>
        <p:grpSpPr>
          <a:xfrm>
            <a:off x="1776442" y="1470825"/>
            <a:ext cx="8639116" cy="584775"/>
            <a:chOff x="1776442" y="3406212"/>
            <a:chExt cx="8639116" cy="584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E5E2C2-FF4B-31EA-4411-07EDADB02E8A}"/>
                </a:ext>
              </a:extLst>
            </p:cNvPr>
            <p:cNvGrpSpPr/>
            <p:nvPr/>
          </p:nvGrpSpPr>
          <p:grpSpPr>
            <a:xfrm>
              <a:off x="1776442" y="3406212"/>
              <a:ext cx="8639116" cy="584775"/>
              <a:chOff x="1419285" y="3113864"/>
              <a:chExt cx="8639116" cy="58477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C3015-C5BA-B3EC-4470-35BB0DA0BA3C}"/>
                  </a:ext>
                </a:extLst>
              </p:cNvPr>
              <p:cNvSpPr txBox="1"/>
              <p:nvPr/>
            </p:nvSpPr>
            <p:spPr>
              <a:xfrm>
                <a:off x="1419285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Frontend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D5A128-823F-1787-E145-6652E89AC862}"/>
                  </a:ext>
                </a:extLst>
              </p:cNvPr>
              <p:cNvSpPr txBox="1"/>
              <p:nvPr/>
            </p:nvSpPr>
            <p:spPr>
              <a:xfrm>
                <a:off x="4633710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Backend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CFB4B0-A061-5F6F-BF38-3F06B6F17813}"/>
                  </a:ext>
                </a:extLst>
              </p:cNvPr>
              <p:cNvSpPr txBox="1"/>
              <p:nvPr/>
            </p:nvSpPr>
            <p:spPr>
              <a:xfrm>
                <a:off x="7848135" y="3113864"/>
                <a:ext cx="22102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D2Coding" panose="020B0609020101020101" pitchFamily="49" charset="-127"/>
                    <a:ea typeface="나눔스퀘어_ac ExtraBold" panose="020B0600000101010101"/>
                  </a:rPr>
                  <a:t>DB</a:t>
                </a:r>
                <a:endParaRPr lang="ko-KR" altLang="en-US" sz="3200" b="1" dirty="0">
                  <a:latin typeface="D2Coding" panose="020B0609020101020101" pitchFamily="49" charset="-127"/>
                  <a:ea typeface="나눔스퀘어_ac ExtraBold" panose="020B0600000101010101"/>
                </a:endParaRPr>
              </a:p>
            </p:txBody>
          </p:sp>
        </p:grpSp>
        <p:sp>
          <p:nvSpPr>
            <p:cNvPr id="6" name="화살표: 왼쪽/오른쪽 5">
              <a:extLst>
                <a:ext uri="{FF2B5EF4-FFF2-40B4-BE49-F238E27FC236}">
                  <a16:creationId xmlns:a16="http://schemas.microsoft.com/office/drawing/2014/main" id="{07A4BCC1-D43F-C555-99FC-2AE09D788282}"/>
                </a:ext>
              </a:extLst>
            </p:cNvPr>
            <p:cNvSpPr/>
            <p:nvPr/>
          </p:nvSpPr>
          <p:spPr>
            <a:xfrm>
              <a:off x="4055897" y="3580793"/>
              <a:ext cx="863912" cy="295590"/>
            </a:xfrm>
            <a:prstGeom prst="leftRightArrow">
              <a:avLst>
                <a:gd name="adj1" fmla="val 38613"/>
                <a:gd name="adj2" fmla="val 50000"/>
              </a:avLst>
            </a:prstGeom>
            <a:solidFill>
              <a:srgbClr val="FFC2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sp>
          <p:nvSpPr>
            <p:cNvPr id="7" name="화살표: 왼쪽/오른쪽 6">
              <a:extLst>
                <a:ext uri="{FF2B5EF4-FFF2-40B4-BE49-F238E27FC236}">
                  <a16:creationId xmlns:a16="http://schemas.microsoft.com/office/drawing/2014/main" id="{9CE39BD8-8C00-9A99-DBA4-909061FA7FB2}"/>
                </a:ext>
              </a:extLst>
            </p:cNvPr>
            <p:cNvSpPr/>
            <p:nvPr/>
          </p:nvSpPr>
          <p:spPr>
            <a:xfrm>
              <a:off x="7534917" y="3595683"/>
              <a:ext cx="863912" cy="295590"/>
            </a:xfrm>
            <a:prstGeom prst="leftRightArrow">
              <a:avLst>
                <a:gd name="adj1" fmla="val 38613"/>
                <a:gd name="adj2" fmla="val 50000"/>
              </a:avLst>
            </a:prstGeom>
            <a:solidFill>
              <a:srgbClr val="FFC2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  <p:pic>
        <p:nvPicPr>
          <p:cNvPr id="6146" name="Picture 2" descr="HTML+CSS+JS] DOM">
            <a:extLst>
              <a:ext uri="{FF2B5EF4-FFF2-40B4-BE49-F238E27FC236}">
                <a16:creationId xmlns:a16="http://schemas.microsoft.com/office/drawing/2014/main" id="{EF4C7A5B-C3D6-6C1C-1C26-27835F3F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03" y="3373407"/>
            <a:ext cx="3038897" cy="16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. React, Angular, Vue">
            <a:extLst>
              <a:ext uri="{FF2B5EF4-FFF2-40B4-BE49-F238E27FC236}">
                <a16:creationId xmlns:a16="http://schemas.microsoft.com/office/drawing/2014/main" id="{D272C40A-8F5B-60A7-A2E0-884CE2F3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 r="4238"/>
          <a:stretch/>
        </p:blipFill>
        <p:spPr bwMode="auto">
          <a:xfrm>
            <a:off x="1527214" y="5212594"/>
            <a:ext cx="3038897" cy="170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jango - 삽질도 두드려 보고,">
            <a:extLst>
              <a:ext uri="{FF2B5EF4-FFF2-40B4-BE49-F238E27FC236}">
                <a16:creationId xmlns:a16="http://schemas.microsoft.com/office/drawing/2014/main" id="{CCD02729-449D-9BBA-FC99-3D5378C7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04" y="2426506"/>
            <a:ext cx="6001814" cy="8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RF] What is Django REST Framework? (1차 수정)">
            <a:extLst>
              <a:ext uri="{FF2B5EF4-FFF2-40B4-BE49-F238E27FC236}">
                <a16:creationId xmlns:a16="http://schemas.microsoft.com/office/drawing/2014/main" id="{0E4FC183-F956-745E-D67E-9EE93E51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78" y="3771055"/>
            <a:ext cx="2567660" cy="11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estJs - A backend NodeJS framework | (日本語) 株式会社ブリスウェル ベトナム">
            <a:extLst>
              <a:ext uri="{FF2B5EF4-FFF2-40B4-BE49-F238E27FC236}">
                <a16:creationId xmlns:a16="http://schemas.microsoft.com/office/drawing/2014/main" id="{5A3743BE-9C61-F9C0-C1A7-94A4C630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50" y="5907978"/>
            <a:ext cx="1414697" cy="6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nodeJS express로 서버 구성하기] [#1] express 기본기 | 코드팩토리 블로그">
            <a:extLst>
              <a:ext uri="{FF2B5EF4-FFF2-40B4-BE49-F238E27FC236}">
                <a16:creationId xmlns:a16="http://schemas.microsoft.com/office/drawing/2014/main" id="{4DC32216-DBE9-0890-511C-8B0FEA6B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44" y="5858939"/>
            <a:ext cx="1784038" cy="9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673BFB-9DD4-8383-B5AF-83BE62461749}"/>
              </a:ext>
            </a:extLst>
          </p:cNvPr>
          <p:cNvCxnSpPr/>
          <p:nvPr/>
        </p:nvCxnSpPr>
        <p:spPr>
          <a:xfrm>
            <a:off x="8304398" y="2471736"/>
            <a:ext cx="0" cy="4153254"/>
          </a:xfrm>
          <a:prstGeom prst="line">
            <a:avLst/>
          </a:prstGeom>
          <a:ln w="28575">
            <a:solidFill>
              <a:srgbClr val="FFC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2" name="Picture 18">
            <a:extLst>
              <a:ext uri="{FF2B5EF4-FFF2-40B4-BE49-F238E27FC236}">
                <a16:creationId xmlns:a16="http://schemas.microsoft.com/office/drawing/2014/main" id="{CBEE6E21-4A71-E8C1-96F0-D279D0F1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753" y="2346449"/>
            <a:ext cx="2505483" cy="11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호스팅된 MySQL - Amazon RDS for MySQL - AWS">
            <a:extLst>
              <a:ext uri="{FF2B5EF4-FFF2-40B4-BE49-F238E27FC236}">
                <a16:creationId xmlns:a16="http://schemas.microsoft.com/office/drawing/2014/main" id="{A63AC407-C55F-B428-6546-92BFE673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58" y="4029748"/>
            <a:ext cx="2457099" cy="13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3A44B0FD-E909-2CC8-A5EE-9B896FE3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59" y="5589828"/>
            <a:ext cx="2457099" cy="6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B8C330-4047-462D-8D2E-AF62298A7736}"/>
              </a:ext>
            </a:extLst>
          </p:cNvPr>
          <p:cNvGrpSpPr/>
          <p:nvPr/>
        </p:nvGrpSpPr>
        <p:grpSpPr>
          <a:xfrm>
            <a:off x="1284435" y="2209484"/>
            <a:ext cx="10254743" cy="3029300"/>
            <a:chOff x="1284648" y="2199048"/>
            <a:chExt cx="10254743" cy="30293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1118DF1-4718-84EA-1709-BF0B9828A40C}"/>
                </a:ext>
              </a:extLst>
            </p:cNvPr>
            <p:cNvCxnSpPr>
              <a:cxnSpLocks/>
            </p:cNvCxnSpPr>
            <p:nvPr/>
          </p:nvCxnSpPr>
          <p:spPr>
            <a:xfrm>
              <a:off x="1284648" y="2199048"/>
              <a:ext cx="10254743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935B38-E0C7-318E-3D60-C8D316B21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391" y="2199048"/>
              <a:ext cx="0" cy="1334569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D823C1C-DB31-D84F-57E3-503C9B7E5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4648" y="2199048"/>
              <a:ext cx="0" cy="302930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7F793D7-13AE-41AC-E5C9-43D86620D587}"/>
                </a:ext>
              </a:extLst>
            </p:cNvPr>
            <p:cNvCxnSpPr>
              <a:cxnSpLocks/>
            </p:cNvCxnSpPr>
            <p:nvPr/>
          </p:nvCxnSpPr>
          <p:spPr>
            <a:xfrm>
              <a:off x="1284648" y="5223673"/>
              <a:ext cx="3409996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91949D9-A6A3-B823-0C86-A2E902610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026" y="3533617"/>
              <a:ext cx="0" cy="169473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CD5A6EE-F03C-5F9A-3523-9210361B0EF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344" y="3533617"/>
              <a:ext cx="6771047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30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웹 서비스 구조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-FE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HTML+CSS+JS] DOM">
            <a:extLst>
              <a:ext uri="{FF2B5EF4-FFF2-40B4-BE49-F238E27FC236}">
                <a16:creationId xmlns:a16="http://schemas.microsoft.com/office/drawing/2014/main" id="{667167BB-D004-2740-E679-A48BF54DA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 r="67010"/>
          <a:stretch/>
        </p:blipFill>
        <p:spPr bwMode="auto">
          <a:xfrm>
            <a:off x="1434904" y="1428275"/>
            <a:ext cx="1002533" cy="138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ML+CSS+JS] DOM">
            <a:extLst>
              <a:ext uri="{FF2B5EF4-FFF2-40B4-BE49-F238E27FC236}">
                <a16:creationId xmlns:a16="http://schemas.microsoft.com/office/drawing/2014/main" id="{AD72D92E-00A8-51A2-2D43-728215B5B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r="33781" b="22128"/>
          <a:stretch/>
        </p:blipFill>
        <p:spPr bwMode="auto">
          <a:xfrm>
            <a:off x="9754564" y="1428277"/>
            <a:ext cx="1011571" cy="138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ML+CSS+JS] DOM">
            <a:extLst>
              <a:ext uri="{FF2B5EF4-FFF2-40B4-BE49-F238E27FC236}">
                <a16:creationId xmlns:a16="http://schemas.microsoft.com/office/drawing/2014/main" id="{1DA20687-CA20-28ED-4148-13EDCDE2B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0" t="17883"/>
          <a:stretch/>
        </p:blipFill>
        <p:spPr bwMode="auto">
          <a:xfrm>
            <a:off x="5594734" y="1428276"/>
            <a:ext cx="1002533" cy="138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C6ED645-A754-E0E0-5F29-92C4345DF7FD}"/>
              </a:ext>
            </a:extLst>
          </p:cNvPr>
          <p:cNvGrpSpPr/>
          <p:nvPr/>
        </p:nvGrpSpPr>
        <p:grpSpPr>
          <a:xfrm>
            <a:off x="1300030" y="3432364"/>
            <a:ext cx="10080041" cy="2314343"/>
            <a:chOff x="1300030" y="3363141"/>
            <a:chExt cx="10080041" cy="2314343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E42706FF-96A7-BAEA-4D8C-A6F48D232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2" t="8548" r="24834" b="10531"/>
            <a:stretch/>
          </p:blipFill>
          <p:spPr bwMode="auto">
            <a:xfrm>
              <a:off x="1300030" y="3429000"/>
              <a:ext cx="1272280" cy="224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GESTALTA 예스탈타 인체모형, 내추럴, 33 cm - IKEA">
              <a:extLst>
                <a:ext uri="{FF2B5EF4-FFF2-40B4-BE49-F238E27FC236}">
                  <a16:creationId xmlns:a16="http://schemas.microsoft.com/office/drawing/2014/main" id="{D38710EA-7C4C-4B8D-B8B4-B8455AAA8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196" y="3363141"/>
              <a:ext cx="2309608" cy="2309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인체근육전신해부모형(네오디움자석식,고무재질) - 한샘과학">
              <a:extLst>
                <a:ext uri="{FF2B5EF4-FFF2-40B4-BE49-F238E27FC236}">
                  <a16:creationId xmlns:a16="http://schemas.microsoft.com/office/drawing/2014/main" id="{30277E57-8BF5-175F-1110-430461B05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1587" y="3429000"/>
              <a:ext cx="2248484" cy="2248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D9FA66-6833-B198-D24D-F143B91B1AD2}"/>
              </a:ext>
            </a:extLst>
          </p:cNvPr>
          <p:cNvSpPr txBox="1"/>
          <p:nvPr/>
        </p:nvSpPr>
        <p:spPr>
          <a:xfrm>
            <a:off x="1114333" y="2810518"/>
            <a:ext cx="164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rPr>
              <a:t>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2027D-9F30-C7BF-B4C4-2AB35E061892}"/>
              </a:ext>
            </a:extLst>
          </p:cNvPr>
          <p:cNvSpPr txBox="1"/>
          <p:nvPr/>
        </p:nvSpPr>
        <p:spPr>
          <a:xfrm>
            <a:off x="5274162" y="2810518"/>
            <a:ext cx="164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rPr>
              <a:t>피부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9FFBF-D593-A54A-0E46-11E0E99920A9}"/>
              </a:ext>
            </a:extLst>
          </p:cNvPr>
          <p:cNvSpPr txBox="1"/>
          <p:nvPr/>
        </p:nvSpPr>
        <p:spPr>
          <a:xfrm>
            <a:off x="9433991" y="2810518"/>
            <a:ext cx="164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rPr>
              <a:t>근육</a:t>
            </a:r>
          </a:p>
        </p:txBody>
      </p:sp>
    </p:spTree>
    <p:extLst>
      <p:ext uri="{BB962C8B-B14F-4D97-AF65-F5344CB8AC3E}">
        <p14:creationId xmlns:p14="http://schemas.microsoft.com/office/powerpoint/2010/main" val="32186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541430" y="3105855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</a:t>
            </a:r>
            <a:endParaRPr sz="3600" b="1" dirty="0">
              <a:solidFill>
                <a:schemeClr val="bg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97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이란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35A95-0ECA-B957-D9D7-3378894A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10" y="1724012"/>
            <a:ext cx="7324779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1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문서 구조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BA3082-9DAF-6815-F179-DD6AA409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06" y="1113707"/>
            <a:ext cx="11849187" cy="4805398"/>
          </a:xfrm>
          <a:prstGeom prst="rect">
            <a:avLst/>
          </a:prstGeom>
        </p:spPr>
      </p:pic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2515EB48-3772-04F1-9B57-F7CB0BFE6AA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F12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누르고 네이버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손민수하기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16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문서 구조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2515EB48-3772-04F1-9B57-F7CB0BFE6AA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F12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누르고 네이버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손민수하기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D11DF-9D9C-D0A4-8252-9AE33E62BCE3}"/>
              </a:ext>
            </a:extLst>
          </p:cNvPr>
          <p:cNvSpPr txBox="1"/>
          <p:nvPr/>
        </p:nvSpPr>
        <p:spPr>
          <a:xfrm>
            <a:off x="2545999" y="2720088"/>
            <a:ext cx="7100002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F7F7F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네이버 노잼</a:t>
            </a:r>
            <a:r>
              <a:rPr lang="en-US" altLang="ko-KR" sz="2000" b="1" dirty="0">
                <a:solidFill>
                  <a:srgbClr val="7F7F7F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;;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F7F7F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세계 최초 웹사이트 정도는 </a:t>
            </a:r>
            <a:r>
              <a:rPr lang="ko-KR" altLang="en-US" sz="2000" b="1" dirty="0" err="1">
                <a:solidFill>
                  <a:srgbClr val="7F7F7F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봐야지</a:t>
            </a:r>
            <a:r>
              <a:rPr lang="en-US" altLang="ko-KR" sz="2000" b="1" dirty="0">
                <a:solidFill>
                  <a:srgbClr val="7F7F7F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;;;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D2Coding" panose="020B0609020101020101" pitchFamily="49" charset="-127"/>
                <a:ea typeface="나눔스퀘어_ac ExtraBold" panose="020B0600000101010101"/>
                <a:hlinkClick r:id="rId3"/>
              </a:rPr>
              <a:t>http://info.cern.ch</a:t>
            </a:r>
            <a:r>
              <a:rPr lang="en-US" altLang="ko-KR" sz="2000" dirty="0">
                <a:latin typeface="D2Coding" panose="020B0609020101020101" pitchFamily="49" charset="-127"/>
                <a:ea typeface="나눔스퀘어_ac ExtraBold" panose="020B0600000101010101"/>
                <a:hlinkClick r:id="rId3"/>
              </a:rPr>
              <a:t>/</a:t>
            </a:r>
            <a:endParaRPr lang="en-US" altLang="ko-KR" sz="20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7793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11</a:t>
            </a: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기 </a:t>
            </a:r>
            <a:r>
              <a:rPr lang="en-US" altLang="ko-KR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NEXT </a:t>
            </a: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첫 세션</a:t>
            </a:r>
            <a:r>
              <a:rPr lang="en-US" altLang="ko-KR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!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6A99AB-500C-1C23-AF89-A4DA8033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84" y="1481123"/>
            <a:ext cx="6148432" cy="38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F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태그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905DAE-031B-10E9-5727-CEE08CF6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13" y="1172075"/>
            <a:ext cx="10172774" cy="50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태그 종류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15150-5F9C-456E-AEEB-ABF84DAEBD83}"/>
              </a:ext>
            </a:extLst>
          </p:cNvPr>
          <p:cNvSpPr txBox="1"/>
          <p:nvPr/>
        </p:nvSpPr>
        <p:spPr>
          <a:xfrm>
            <a:off x="1055594" y="1640541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&lt;h1&gt;</a:t>
            </a:r>
            <a:r>
              <a: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~</a:t>
            </a:r>
            <a:r>
              <a: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&lt;h6&gt;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E9E2-F355-8BF9-64D4-395E26C02688}"/>
              </a:ext>
            </a:extLst>
          </p:cNvPr>
          <p:cNvSpPr txBox="1"/>
          <p:nvPr/>
        </p:nvSpPr>
        <p:spPr>
          <a:xfrm>
            <a:off x="1055594" y="2563871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&lt;p&gt;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6FF5-A30B-E6FC-7897-84B7E9534B8B}"/>
              </a:ext>
            </a:extLst>
          </p:cNvPr>
          <p:cNvSpPr txBox="1"/>
          <p:nvPr/>
        </p:nvSpPr>
        <p:spPr>
          <a:xfrm>
            <a:off x="1055594" y="2102206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&lt;form&gt;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5E7C9-EA2F-E401-18A9-0B74682F383C}"/>
              </a:ext>
            </a:extLst>
          </p:cNvPr>
          <p:cNvSpPr txBox="1"/>
          <p:nvPr/>
        </p:nvSpPr>
        <p:spPr>
          <a:xfrm>
            <a:off x="1055594" y="3026260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&lt;script&gt;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C96AB-FE71-60AA-00FF-D2F25853D5B8}"/>
              </a:ext>
            </a:extLst>
          </p:cNvPr>
          <p:cNvSpPr txBox="1"/>
          <p:nvPr/>
        </p:nvSpPr>
        <p:spPr>
          <a:xfrm>
            <a:off x="1055594" y="3460413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&lt;a&gt;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AA14D-0728-CBDF-282F-0241E5E2DF04}"/>
              </a:ext>
            </a:extLst>
          </p:cNvPr>
          <p:cNvSpPr txBox="1"/>
          <p:nvPr/>
        </p:nvSpPr>
        <p:spPr>
          <a:xfrm>
            <a:off x="1055594" y="3918870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</a:t>
            </a:r>
            <a:r>
              <a:rPr lang="en-US" altLang="ko-KR" sz="2400" b="1" dirty="0" err="1">
                <a:latin typeface="D2Coding" panose="020B0609020101020101" pitchFamily="49" charset="-127"/>
                <a:ea typeface="나눔스퀘어_ac ExtraBold" panose="020B0600000101010101"/>
              </a:rPr>
              <a:t>ul</a:t>
            </a:r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DC75B-E79A-C53E-6E70-98238CAE6128}"/>
              </a:ext>
            </a:extLst>
          </p:cNvPr>
          <p:cNvSpPr txBox="1"/>
          <p:nvPr/>
        </p:nvSpPr>
        <p:spPr>
          <a:xfrm>
            <a:off x="1055594" y="4370627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&lt;li&gt;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0468-94B0-2922-37CB-196F9361CA87}"/>
              </a:ext>
            </a:extLst>
          </p:cNvPr>
          <p:cNvSpPr txBox="1"/>
          <p:nvPr/>
        </p:nvSpPr>
        <p:spPr>
          <a:xfrm>
            <a:off x="1055594" y="4833409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&lt;</a:t>
            </a:r>
            <a:r>
              <a:rPr lang="en-US" altLang="ko-KR" sz="2400" b="1" dirty="0" err="1">
                <a:latin typeface="D2Coding" panose="020B0609020101020101" pitchFamily="49" charset="-127"/>
                <a:ea typeface="나눔스퀘어_ac ExtraBold" panose="020B0600000101010101"/>
              </a:rPr>
              <a:t>img</a:t>
            </a:r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/&gt;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19924-5797-3D7F-960C-F258247C3280}"/>
              </a:ext>
            </a:extLst>
          </p:cNvPr>
          <p:cNvSpPr txBox="1"/>
          <p:nvPr/>
        </p:nvSpPr>
        <p:spPr>
          <a:xfrm>
            <a:off x="1055594" y="5295074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&lt;div&gt;</a:t>
            </a:r>
            <a:endParaRPr lang="ko-KR" altLang="en-US" sz="2400" b="1" dirty="0">
              <a:solidFill>
                <a:srgbClr val="FF0000"/>
              </a:solidFill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154EF-629E-4680-199F-810BE41572A8}"/>
              </a:ext>
            </a:extLst>
          </p:cNvPr>
          <p:cNvSpPr txBox="1"/>
          <p:nvPr/>
        </p:nvSpPr>
        <p:spPr>
          <a:xfrm rot="5400000">
            <a:off x="1129553" y="5736570"/>
            <a:ext cx="254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2Coding" panose="020B0609020101020101" pitchFamily="49" charset="-127"/>
                <a:ea typeface="나눔스퀘어_ac ExtraBold" panose="020B0600000101010101"/>
              </a:rPr>
              <a:t>…</a:t>
            </a:r>
            <a:endParaRPr lang="ko-KR" altLang="en-US" sz="2400" b="1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E0A8AA8-ACD4-2402-0C98-E9628EDBB6F0}"/>
              </a:ext>
            </a:extLst>
          </p:cNvPr>
          <p:cNvGrpSpPr/>
          <p:nvPr/>
        </p:nvGrpSpPr>
        <p:grpSpPr>
          <a:xfrm>
            <a:off x="4293534" y="2197338"/>
            <a:ext cx="7682638" cy="2463324"/>
            <a:chOff x="4293534" y="2034323"/>
            <a:chExt cx="7898466" cy="2463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C6D280-8319-9ABA-EBB2-1AD813FA09E6}"/>
                </a:ext>
              </a:extLst>
            </p:cNvPr>
            <p:cNvSpPr txBox="1"/>
            <p:nvPr/>
          </p:nvSpPr>
          <p:spPr>
            <a:xfrm>
              <a:off x="4293534" y="3020319"/>
              <a:ext cx="789846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dirty="0">
                <a:latin typeface="D2Coding" panose="020B0609020101020101" pitchFamily="49" charset="-127"/>
                <a:ea typeface="나눔스퀘어_ac ExtraBold" panose="020B0600000101010101"/>
                <a:hlinkClick r:id="rId3"/>
              </a:endParaRPr>
            </a:p>
            <a:p>
              <a:r>
                <a:rPr lang="en-US" altLang="ko-KR" dirty="0">
                  <a:latin typeface="D2Coding" panose="020B0609020101020101" pitchFamily="49" charset="-127"/>
                  <a:ea typeface="나눔스퀘어_ac ExtraBold" panose="020B0600000101010101"/>
                  <a:hlinkClick r:id="rId3"/>
                </a:rPr>
                <a:t>https://developer.mozilla.org/ko/docs/Web/HTML/Element</a:t>
              </a:r>
              <a:endParaRPr lang="en-US" altLang="ko-KR" dirty="0">
                <a:latin typeface="D2Coding" panose="020B0609020101020101" pitchFamily="49" charset="-127"/>
                <a:ea typeface="나눔스퀘어_ac ExtraBold" panose="020B0600000101010101"/>
              </a:endParaRPr>
            </a:p>
            <a:p>
              <a:endParaRPr lang="en-US" altLang="ko-KR" dirty="0">
                <a:latin typeface="D2Coding" panose="020B0609020101020101" pitchFamily="49" charset="-127"/>
                <a:ea typeface="나눔스퀘어_ac ExtraBold" panose="020B0600000101010101"/>
              </a:endParaRPr>
            </a:p>
            <a:p>
              <a:r>
                <a:rPr lang="en-US" altLang="ko-KR" dirty="0">
                  <a:latin typeface="D2Coding" panose="020B0609020101020101" pitchFamily="49" charset="-127"/>
                  <a:ea typeface="나눔스퀘어_ac ExtraBold" panose="020B0600000101010101"/>
                  <a:hlinkClick r:id="rId4"/>
                </a:rPr>
                <a:t>https://www.w3schools.com/tags/default.asp</a:t>
              </a:r>
              <a:endParaRPr lang="en-US" altLang="ko-KR" dirty="0">
                <a:latin typeface="D2Coding" panose="020B0609020101020101" pitchFamily="49" charset="-127"/>
                <a:ea typeface="나눔스퀘어_ac ExtraBold" panose="020B0600000101010101"/>
              </a:endParaRPr>
            </a:p>
            <a:p>
              <a:endParaRPr lang="en-US" altLang="ko-KR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07D3C-3D3C-FC6F-D2FD-F796C9AFFE4D}"/>
                </a:ext>
              </a:extLst>
            </p:cNvPr>
            <p:cNvSpPr txBox="1"/>
            <p:nvPr/>
          </p:nvSpPr>
          <p:spPr>
            <a:xfrm>
              <a:off x="4293534" y="2034323"/>
              <a:ext cx="7299462" cy="1140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HTML</a:t>
              </a:r>
              <a:r>
                <a:rPr lang="ko-KR" altLang="en-US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태그는 절대로 다 외울 수 없습니다</a:t>
              </a:r>
              <a:r>
                <a:rPr lang="en-US" altLang="ko-KR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!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 err="1">
                  <a:latin typeface="D2Coding" panose="020B0609020101020101" pitchFamily="49" charset="-127"/>
                  <a:ea typeface="나눔스퀘어_ac ExtraBold" panose="020B0600000101010101"/>
                </a:rPr>
                <a:t>자주쓰는것만</a:t>
              </a:r>
              <a:r>
                <a:rPr lang="ko-KR" altLang="en-US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 외우고 </a:t>
              </a:r>
              <a:r>
                <a:rPr lang="ko-KR" altLang="en-US" sz="2400" b="1" dirty="0" err="1">
                  <a:latin typeface="D2Coding" panose="020B0609020101020101" pitchFamily="49" charset="-127"/>
                  <a:ea typeface="나눔스퀘어_ac ExtraBold" panose="020B0600000101010101"/>
                </a:rPr>
                <a:t>다른건</a:t>
              </a:r>
              <a:r>
                <a:rPr lang="ko-KR" altLang="en-US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 그때그때 검색</a:t>
              </a:r>
              <a:r>
                <a:rPr lang="en-US" altLang="ko-KR" sz="2400" b="1" dirty="0">
                  <a:latin typeface="D2Coding" panose="020B0609020101020101" pitchFamily="49" charset="-127"/>
                  <a:ea typeface="나눔스퀘어_ac ExtraBold" panose="020B0600000101010101"/>
                </a:rPr>
                <a:t>!</a:t>
              </a:r>
              <a:endParaRPr lang="ko-KR" altLang="en-US" sz="2400" b="1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58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HTML5- Semantic tag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FAD20C-52F2-DACE-2738-17F1BF3C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227865"/>
            <a:ext cx="11282445" cy="5267364"/>
          </a:xfrm>
          <a:prstGeom prst="rect">
            <a:avLst/>
          </a:prstGeom>
        </p:spPr>
      </p:pic>
      <p:sp>
        <p:nvSpPr>
          <p:cNvPr id="14" name="Google Shape;122;p3">
            <a:extLst>
              <a:ext uri="{FF2B5EF4-FFF2-40B4-BE49-F238E27FC236}">
                <a16:creationId xmlns:a16="http://schemas.microsoft.com/office/drawing/2014/main" id="{895DEE17-40D1-5E35-D14A-5F2486A7923F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의미를 담은 태그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–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왕위를 계승하는 중입니다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, HTML4!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333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Tags: &lt;</a:t>
            </a:r>
            <a:r>
              <a:rPr 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img</a:t>
            </a: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/&gt;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사진도 넣어봅시다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3ABA3-189A-68E6-F9BC-D1ABA0E3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15" y="2153649"/>
            <a:ext cx="7681969" cy="2595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B9E2B6-3068-A95E-650C-B3B0D103A691}"/>
              </a:ext>
            </a:extLst>
          </p:cNvPr>
          <p:cNvSpPr txBox="1"/>
          <p:nvPr/>
        </p:nvSpPr>
        <p:spPr>
          <a:xfrm>
            <a:off x="3674429" y="4914199"/>
            <a:ext cx="530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절대경로</a:t>
            </a:r>
            <a:r>
              <a:rPr lang="en-US" altLang="ko-KR" dirty="0">
                <a:latin typeface="D2Coding" panose="020B0609020101020101" pitchFamily="49" charset="-127"/>
                <a:ea typeface="나눔스퀘어_ac ExtraBold" panose="020B0600000101010101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AAAAH+AppleSDGothicNeo-Regular"/>
                <a:ea typeface="나눔스퀘어_ac ExtraBold" panose="020B0600000101010101"/>
              </a:rPr>
              <a:t>페이지나 파일의 고유 주소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AAAAH+AppleSDGothicNeo-Regular"/>
                <a:ea typeface="나눔스퀘어_ac ExtraBold" panose="020B0600000101010101"/>
              </a:rPr>
              <a:t>(root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AAAAH+AppleSDGothicNeo-Regular"/>
                <a:ea typeface="나눔스퀘어_ac ExtraBold" panose="020B0600000101010101"/>
              </a:rPr>
              <a:t>기준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AAAAH+AppleSDGothicNeo-Regular"/>
                <a:ea typeface="나눔스퀘어_ac ExtraBold" panose="020B0600000101010101"/>
              </a:rPr>
              <a:t>)</a:t>
            </a:r>
            <a:endParaRPr lang="en-US" altLang="ko-KR" dirty="0">
              <a:latin typeface="D2Coding" panose="020B0609020101020101" pitchFamily="49" charset="-127"/>
              <a:ea typeface="나눔스퀘어_ac ExtraBold" panose="020B0600000101010101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상대경로</a:t>
            </a:r>
            <a:r>
              <a:rPr lang="en-US" altLang="ko-KR" dirty="0">
                <a:latin typeface="D2Coding" panose="020B0609020101020101" pitchFamily="49" charset="-127"/>
                <a:ea typeface="나눔스퀘어_ac ExtraBold" panose="020B0600000101010101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AAAAH+AppleSDGothicNeo-Regular"/>
                <a:ea typeface="나눔스퀘어_ac ExtraBold" panose="020B0600000101010101"/>
              </a:rPr>
              <a:t>현재 위치 기준으로 한 상대적 주소 </a:t>
            </a:r>
            <a:endParaRPr lang="ko-KR" altLang="en-US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8929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Tags: &lt;form&gt;&lt;/form&gt;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모든 입력의 부모 태그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70B4A-51E6-06A5-2DFA-D878E5E7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62" y="2345523"/>
            <a:ext cx="8558275" cy="21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Tags: &lt;input&gt;&lt;/input&gt;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뭐라도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입력은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받아야죠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CD10B2-2702-CCA2-C613-E15260AE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3" y="1626380"/>
            <a:ext cx="10620453" cy="36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37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Tags: &lt;a&gt;&lt;/a&gt;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29923" y="1031500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링크 걸고 싶으면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a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를 기억하세요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4EEAF4-BB05-8B8F-9C71-4F283EEB4F1C}"/>
              </a:ext>
            </a:extLst>
          </p:cNvPr>
          <p:cNvGrpSpPr/>
          <p:nvPr/>
        </p:nvGrpSpPr>
        <p:grpSpPr>
          <a:xfrm>
            <a:off x="1549244" y="3053605"/>
            <a:ext cx="9093511" cy="1289988"/>
            <a:chOff x="1273429" y="2550532"/>
            <a:chExt cx="9093511" cy="12899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4AA370-79B6-5227-9867-C33F4BF1B190}"/>
                </a:ext>
              </a:extLst>
            </p:cNvPr>
            <p:cNvSpPr txBox="1"/>
            <p:nvPr/>
          </p:nvSpPr>
          <p:spPr>
            <a:xfrm>
              <a:off x="1273429" y="2550532"/>
              <a:ext cx="9093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D2Coding" panose="020B0609020101020101" pitchFamily="49" charset="-127"/>
                  <a:ea typeface="나눔스퀘어_ac ExtraBold" panose="020B0600000101010101"/>
                </a:rPr>
                <a:t>&lt;</a:t>
              </a:r>
              <a:r>
                <a:rPr lang="en-US" altLang="ko-KR" sz="2800" dirty="0">
                  <a:solidFill>
                    <a:srgbClr val="FF4918"/>
                  </a:solidFill>
                  <a:latin typeface="D2Coding" panose="020B0609020101020101" pitchFamily="49" charset="-127"/>
                  <a:ea typeface="나눔스퀘어_ac ExtraBold" panose="020B0600000101010101"/>
                </a:rPr>
                <a:t>a</a:t>
              </a:r>
              <a:r>
                <a:rPr lang="en-US" altLang="ko-KR" sz="2800" dirty="0">
                  <a:latin typeface="D2Coding" panose="020B0609020101020101" pitchFamily="49" charset="-127"/>
                  <a:ea typeface="나눔스퀘어_ac ExtraBold" panose="020B0600000101010101"/>
                </a:rPr>
                <a:t> </a:t>
              </a:r>
              <a:r>
                <a:rPr lang="en-US" altLang="ko-KR" sz="2800" dirty="0" err="1">
                  <a:solidFill>
                    <a:srgbClr val="C68DE7"/>
                  </a:solidFill>
                  <a:latin typeface="D2Coding" panose="020B0609020101020101" pitchFamily="49" charset="-127"/>
                  <a:ea typeface="나눔스퀘어_ac ExtraBold" panose="020B0600000101010101"/>
                </a:rPr>
                <a:t>href</a:t>
              </a:r>
              <a:r>
                <a:rPr lang="en-US" altLang="ko-KR" sz="2800" dirty="0">
                  <a:solidFill>
                    <a:srgbClr val="FFC149"/>
                  </a:solidFill>
                  <a:latin typeface="D2Coding" panose="020B0609020101020101" pitchFamily="49" charset="-127"/>
                  <a:ea typeface="나눔스퀘어_ac ExtraBold" panose="020B0600000101010101"/>
                </a:rPr>
                <a:t>=</a:t>
              </a:r>
              <a:r>
                <a:rPr lang="en-US" altLang="ko-KR" sz="2800" dirty="0">
                  <a:solidFill>
                    <a:srgbClr val="FFC149"/>
                  </a:solidFill>
                  <a:latin typeface="D2Coding" panose="020B0609020101020101" pitchFamily="49" charset="-127"/>
                  <a:ea typeface="나눔스퀘어_ac ExtraBold" panose="020B0600000101010101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https://naver.com</a:t>
              </a:r>
              <a:r>
                <a:rPr lang="en-US" altLang="ko-KR" sz="2800" dirty="0">
                  <a:latin typeface="D2Coding" panose="020B0609020101020101" pitchFamily="49" charset="-127"/>
                  <a:ea typeface="나눔스퀘어_ac ExtraBold" panose="020B0600000101010101"/>
                </a:rPr>
                <a:t>&gt;</a:t>
              </a:r>
              <a:r>
                <a:rPr lang="ko-KR" altLang="en-US" sz="2800" dirty="0">
                  <a:latin typeface="D2Coding" panose="020B0609020101020101" pitchFamily="49" charset="-127"/>
                  <a:ea typeface="나눔스퀘어_ac ExtraBold" panose="020B0600000101010101"/>
                </a:rPr>
                <a:t>네이버로 이동</a:t>
              </a:r>
              <a:r>
                <a:rPr lang="en-US" altLang="ko-KR" sz="2800" dirty="0">
                  <a:latin typeface="D2Coding" panose="020B0609020101020101" pitchFamily="49" charset="-127"/>
                  <a:ea typeface="나눔스퀘어_ac ExtraBold" panose="020B0600000101010101"/>
                </a:rPr>
                <a:t>&lt;/</a:t>
              </a:r>
              <a:r>
                <a:rPr lang="en-US" altLang="ko-KR" sz="2800" dirty="0">
                  <a:solidFill>
                    <a:srgbClr val="FF4918"/>
                  </a:solidFill>
                  <a:latin typeface="D2Coding" panose="020B0609020101020101" pitchFamily="49" charset="-127"/>
                  <a:ea typeface="나눔스퀘어_ac ExtraBold" panose="020B0600000101010101"/>
                </a:rPr>
                <a:t>a</a:t>
              </a:r>
              <a:r>
                <a:rPr lang="en-US" altLang="ko-KR" sz="2800" dirty="0">
                  <a:latin typeface="D2Coding" panose="020B0609020101020101" pitchFamily="49" charset="-127"/>
                  <a:ea typeface="나눔스퀘어_ac ExtraBold" panose="020B0600000101010101"/>
                </a:rPr>
                <a:t>&gt;</a:t>
              </a:r>
              <a:endParaRPr lang="ko-KR" altLang="en-US" sz="2800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ADF72E-2F29-FDE9-E3B4-328FA93A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1396" y="3073752"/>
              <a:ext cx="447678" cy="766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A2C39-E692-4B2D-9A98-996620CC64D9}"/>
                </a:ext>
              </a:extLst>
            </p:cNvPr>
            <p:cNvSpPr txBox="1"/>
            <p:nvPr/>
          </p:nvSpPr>
          <p:spPr>
            <a:xfrm>
              <a:off x="3000699" y="3390842"/>
              <a:ext cx="1556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D2Coding" panose="020B0609020101020101" pitchFamily="49" charset="-127"/>
                  <a:ea typeface="나눔스퀘어_ac ExtraBold" panose="020B0600000101010101"/>
                </a:rPr>
                <a:t>이동할 </a:t>
              </a:r>
              <a:r>
                <a:rPr lang="en-US" altLang="ko-KR" sz="1400" dirty="0">
                  <a:latin typeface="D2Coding" panose="020B0609020101020101" pitchFamily="49" charset="-127"/>
                  <a:ea typeface="나눔스퀘어_ac ExtraBold" panose="020B0600000101010101"/>
                </a:rPr>
                <a:t>URL</a:t>
              </a:r>
              <a:endParaRPr lang="ko-KR" altLang="en-US" sz="1400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00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실습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-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자기소개 페이지 만들기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맛보기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255D0F-4496-1D1F-0F64-5FC5E1D0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21" y="1714487"/>
            <a:ext cx="4429157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7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541430" y="3105855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 </a:t>
            </a:r>
            <a:r>
              <a:rPr lang="ko-KR" alt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</a:t>
            </a:r>
            <a:endParaRPr sz="3600" b="1" dirty="0">
              <a:solidFill>
                <a:schemeClr val="bg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333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란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…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7E9CC-D174-8682-7F43-9858575E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0" y="2043102"/>
            <a:ext cx="8191560" cy="27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개발환경 설정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33A2B4-C9DA-D6F4-E587-9F4B9E83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7" y="1293003"/>
            <a:ext cx="11472946" cy="42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03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기본 문법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선택자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{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속성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: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값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;}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927C6-0499-21E0-7D1C-727ABB33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58" y="2114540"/>
            <a:ext cx="4591084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1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선택자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요소 선택하기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33B74-CDD8-E109-F036-585148C8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" y="1238771"/>
            <a:ext cx="11906337" cy="49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2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선택자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요소 선택하기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33B74-CDD8-E109-F036-585148C8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" y="1238771"/>
            <a:ext cx="11906337" cy="49196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870A13-A5E7-FDD5-948E-01360C1B52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E0D0A-1EAF-186C-73DD-122B843945E8}"/>
              </a:ext>
            </a:extLst>
          </p:cNvPr>
          <p:cNvSpPr txBox="1"/>
          <p:nvPr/>
        </p:nvSpPr>
        <p:spPr>
          <a:xfrm>
            <a:off x="2600324" y="2713223"/>
            <a:ext cx="699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Selector H</a:t>
            </a:r>
            <a:r>
              <a:rPr lang="ko-KR" altLang="en-US" sz="2400" b="1" dirty="0" err="1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ierarchy</a:t>
            </a:r>
            <a:r>
              <a:rPr lang="en-US" altLang="ko-KR" sz="2400" b="1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(</a:t>
            </a:r>
            <a:r>
              <a:rPr lang="ko-KR" altLang="en-US" sz="2400" b="1" dirty="0" err="1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선택자</a:t>
            </a:r>
            <a:r>
              <a:rPr lang="ko-KR" altLang="en-US" sz="2400" b="1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 계층</a:t>
            </a:r>
            <a:r>
              <a:rPr lang="en-US" altLang="ko-KR" sz="2400" b="1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) -&gt; Cascading</a:t>
            </a:r>
            <a:endParaRPr lang="ko-KR" altLang="en-US" sz="2400" b="1" dirty="0">
              <a:solidFill>
                <a:srgbClr val="FF4918"/>
              </a:solidFill>
              <a:latin typeface="AAAAAI+SFUIDisplay-Regular"/>
              <a:ea typeface="나눔스퀘어_ac ExtraBold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F06F0-FCBE-CBE8-B8EA-249529719E36}"/>
              </a:ext>
            </a:extLst>
          </p:cNvPr>
          <p:cNvSpPr txBox="1"/>
          <p:nvPr/>
        </p:nvSpPr>
        <p:spPr>
          <a:xfrm>
            <a:off x="2600324" y="3678423"/>
            <a:ext cx="6991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u="none" strike="noStrike" baseline="0" dirty="0">
                <a:solidFill>
                  <a:srgbClr val="000000"/>
                </a:solidFill>
                <a:latin typeface="AAAAAI+SFUIDisplay-Regular"/>
                <a:ea typeface="나눔스퀘어_ac ExtraBold" panose="020B0600000101010101"/>
              </a:rPr>
              <a:t>* </a:t>
            </a:r>
            <a:r>
              <a:rPr lang="en-US" altLang="ko-KR" sz="2800" b="0" i="0" u="none" strike="noStrike" baseline="0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&gt;</a:t>
            </a:r>
            <a:r>
              <a:rPr lang="en-US" altLang="ko-KR" sz="2800" b="0" i="0" u="none" strike="noStrike" baseline="0" dirty="0">
                <a:solidFill>
                  <a:srgbClr val="000000"/>
                </a:solidFill>
                <a:latin typeface="AAAAAI+SFUIDisplay-Regular"/>
                <a:ea typeface="나눔스퀘어_ac ExtraBold" panose="020B0600000101010101"/>
              </a:rPr>
              <a:t> tag </a:t>
            </a:r>
            <a:r>
              <a:rPr lang="en-US" altLang="ko-KR" sz="2800" b="0" i="0" u="none" strike="noStrike" baseline="0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&gt;</a:t>
            </a:r>
            <a:r>
              <a:rPr lang="en-US" altLang="ko-KR" sz="2800" b="0" i="0" u="none" strike="noStrike" baseline="0" dirty="0">
                <a:solidFill>
                  <a:srgbClr val="000000"/>
                </a:solidFill>
                <a:latin typeface="AAAAAI+SFUIDisplay-Regular"/>
                <a:ea typeface="나눔스퀘어_ac ExtraBold" panose="020B0600000101010101"/>
              </a:rPr>
              <a:t> .class </a:t>
            </a:r>
            <a:r>
              <a:rPr lang="en-US" altLang="ko-KR" sz="2800" b="0" i="0" u="none" strike="noStrike" baseline="0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&gt;</a:t>
            </a:r>
            <a:r>
              <a:rPr lang="en-US" altLang="ko-KR" sz="2800" b="0" i="0" u="none" strike="noStrike" baseline="0" dirty="0">
                <a:solidFill>
                  <a:srgbClr val="000000"/>
                </a:solidFill>
                <a:latin typeface="AAAAAI+SFUIDisplay-Regular"/>
                <a:ea typeface="나눔스퀘어_ac ExtraBold" panose="020B0600000101010101"/>
              </a:rPr>
              <a:t> #id </a:t>
            </a:r>
            <a:r>
              <a:rPr lang="en-US" altLang="ko-KR" sz="2800" b="0" i="0" u="none" strike="noStrike" baseline="0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rPr>
              <a:t>&gt;</a:t>
            </a:r>
            <a:r>
              <a:rPr lang="en-US" altLang="ko-KR" sz="2800" b="0" i="0" u="none" strike="noStrike" baseline="0" dirty="0">
                <a:solidFill>
                  <a:srgbClr val="000000"/>
                </a:solidFill>
                <a:latin typeface="AAAAAI+SFUIDisplay-Regular"/>
                <a:ea typeface="나눔스퀘어_ac ExtraBold" panose="020B0600000101010101"/>
              </a:rPr>
              <a:t> Inline Style </a:t>
            </a:r>
            <a:endParaRPr lang="ko-KR" altLang="en-US" sz="3600" b="1" dirty="0">
              <a:solidFill>
                <a:srgbClr val="FF4918"/>
              </a:solidFill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0232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선택자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HTML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요소 선택하기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33B74-CDD8-E109-F036-585148C8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" y="1238771"/>
            <a:ext cx="11906337" cy="49196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870A13-A5E7-FDD5-948E-01360C1B52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67E2EC-47E3-4F88-8DF4-5F52BE468A63}"/>
              </a:ext>
            </a:extLst>
          </p:cNvPr>
          <p:cNvGrpSpPr/>
          <p:nvPr/>
        </p:nvGrpSpPr>
        <p:grpSpPr>
          <a:xfrm>
            <a:off x="2206625" y="2101850"/>
            <a:ext cx="7778750" cy="2654300"/>
            <a:chOff x="2206624" y="2063181"/>
            <a:chExt cx="7778750" cy="26543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E0D0A-1EAF-186C-73DD-122B843945E8}"/>
                </a:ext>
              </a:extLst>
            </p:cNvPr>
            <p:cNvSpPr txBox="1"/>
            <p:nvPr/>
          </p:nvSpPr>
          <p:spPr>
            <a:xfrm>
              <a:off x="2600324" y="2713223"/>
              <a:ext cx="6991350" cy="135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ID</a:t>
              </a:r>
              <a:r>
                <a:rPr lang="ko-KR" altLang="en-US" sz="2800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와 </a:t>
              </a:r>
              <a:r>
                <a:rPr lang="en-US" altLang="ko-KR" sz="2800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CLASS</a:t>
              </a:r>
            </a:p>
            <a:p>
              <a:pPr algn="ctr"/>
              <a:endParaRPr lang="en-US" altLang="ko-KR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endParaRPr>
            </a:p>
            <a:p>
              <a:pPr algn="ctr"/>
              <a:r>
                <a:rPr lang="en-US" altLang="ko-KR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id : </a:t>
              </a:r>
              <a:r>
                <a:rPr lang="ko-KR" altLang="en-US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고유한 요소로 한 문서에 하나만 존재할 수 있음</a:t>
              </a:r>
              <a:r>
                <a:rPr lang="en-US" altLang="ko-KR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. </a:t>
              </a:r>
            </a:p>
            <a:p>
              <a:pPr algn="ctr"/>
              <a:r>
                <a:rPr lang="en-US" altLang="ko-KR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class : </a:t>
              </a:r>
              <a:r>
                <a:rPr lang="ko-KR" altLang="en-US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공통 요소로 다른 요소에 같은 </a:t>
              </a:r>
              <a:r>
                <a:rPr lang="en-US" altLang="ko-KR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class </a:t>
              </a:r>
              <a:r>
                <a:rPr lang="ko-KR" altLang="en-US" b="0" i="0" u="none" strike="noStrike" baseline="0" dirty="0">
                  <a:solidFill>
                    <a:srgbClr val="FF4918"/>
                  </a:solidFill>
                  <a:latin typeface="AAAAAI+SFUIDisplay-Regular"/>
                  <a:ea typeface="나눔스퀘어_ac ExtraBold" panose="020B0600000101010101"/>
                </a:rPr>
                <a:t>반복 사용 가능</a:t>
              </a:r>
              <a:endParaRPr lang="ko-KR" altLang="en-US" sz="2400" b="1" dirty="0">
                <a:solidFill>
                  <a:srgbClr val="FF4918"/>
                </a:solidFill>
                <a:latin typeface="AAAAAI+SFUIDisplay-Regular"/>
                <a:ea typeface="나눔스퀘어_ac ExtraBold" panose="020B0600000101010101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2291615-2F11-0FB9-F25F-2875756E49C6}"/>
                </a:ext>
              </a:extLst>
            </p:cNvPr>
            <p:cNvSpPr/>
            <p:nvPr/>
          </p:nvSpPr>
          <p:spPr>
            <a:xfrm>
              <a:off x="2206624" y="2063181"/>
              <a:ext cx="7778750" cy="2654300"/>
            </a:xfrm>
            <a:prstGeom prst="roundRect">
              <a:avLst/>
            </a:prstGeom>
            <a:noFill/>
            <a:ln w="38100">
              <a:solidFill>
                <a:srgbClr val="FF4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633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id,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class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개발자님께서 멋진 이름을 주셨어요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!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8BEFC-68E5-8007-F962-3A36D2B4657E}"/>
              </a:ext>
            </a:extLst>
          </p:cNvPr>
          <p:cNvSpPr txBox="1"/>
          <p:nvPr/>
        </p:nvSpPr>
        <p:spPr>
          <a:xfrm>
            <a:off x="1549244" y="3053605"/>
            <a:ext cx="9093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&lt;</a:t>
            </a:r>
            <a:r>
              <a:rPr lang="en-US" altLang="ko-KR" sz="2800" dirty="0">
                <a:solidFill>
                  <a:srgbClr val="FF4918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a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800" dirty="0">
                <a:solidFill>
                  <a:srgbClr val="C68DE7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id</a:t>
            </a:r>
            <a:r>
              <a:rPr lang="en-US" altLang="ko-KR" sz="2800" dirty="0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=“</a:t>
            </a:r>
            <a:r>
              <a:rPr lang="en-US" altLang="ko-KR" sz="2800" dirty="0" err="1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naverBtn</a:t>
            </a:r>
            <a:r>
              <a:rPr lang="en-US" altLang="ko-KR" sz="2800" dirty="0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” </a:t>
            </a:r>
            <a:r>
              <a:rPr lang="en-US" altLang="ko-KR" sz="2800" dirty="0">
                <a:solidFill>
                  <a:srgbClr val="C68DE7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class</a:t>
            </a:r>
            <a:r>
              <a:rPr lang="en-US" altLang="ko-KR" sz="2800" dirty="0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=“</a:t>
            </a:r>
            <a:r>
              <a:rPr lang="en-US" altLang="ko-KR" sz="2800" dirty="0" err="1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btn</a:t>
            </a:r>
            <a:r>
              <a:rPr lang="en-US" altLang="ko-KR" sz="2800" dirty="0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800" dirty="0" err="1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testBtn</a:t>
            </a:r>
            <a:r>
              <a:rPr lang="en-US" altLang="ko-KR" sz="2800" dirty="0">
                <a:solidFill>
                  <a:srgbClr val="FFC149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” </a:t>
            </a:r>
            <a:r>
              <a:rPr lang="en-US" altLang="ko-KR" sz="2800" dirty="0" err="1">
                <a:latin typeface="D2Coding" panose="020B0609020101020101" pitchFamily="49" charset="-127"/>
                <a:ea typeface="나눔스퀘어_ac ExtraBold" panose="020B0600000101010101"/>
              </a:rPr>
              <a:t>href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=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https://naver.com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r>
              <a:rPr lang="ko-KR" altLang="en-US" sz="2800" dirty="0">
                <a:latin typeface="D2Coding" panose="020B0609020101020101" pitchFamily="49" charset="-127"/>
                <a:ea typeface="나눔스퀘어_ac ExtraBold" panose="020B0600000101010101"/>
              </a:rPr>
              <a:t>네이버로 이동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&lt;/</a:t>
            </a:r>
            <a:r>
              <a:rPr lang="en-US" altLang="ko-KR" sz="2800" dirty="0">
                <a:solidFill>
                  <a:srgbClr val="FF4918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a</a:t>
            </a:r>
            <a:r>
              <a:rPr lang="en-US" altLang="ko-KR" sz="2800" dirty="0">
                <a:latin typeface="D2Coding" panose="020B0609020101020101" pitchFamily="49" charset="-127"/>
                <a:ea typeface="나눔스퀘어_ac ExtraBold" panose="020B0600000101010101"/>
              </a:rPr>
              <a:t>&gt;</a:t>
            </a:r>
            <a:endParaRPr lang="ko-KR" altLang="en-US" sz="28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91699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실습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– CSS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적용하기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파일을 따로 관리합시다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852EC-36C4-EEB8-E0E8-DE21D68C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6" y="2077493"/>
            <a:ext cx="10906205" cy="30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7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요소의 크기관리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: box-sizing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요소가 만들어지는 구조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얘 외워야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웹개발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인생 편해집니다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!!!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AD9F6-1781-C44A-758B-95AB763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8" y="1154570"/>
            <a:ext cx="10339463" cy="51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2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실습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: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자기소개 페이지 꾸미기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오늘은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CSS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맛만 보자구요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97DBE-99A7-0F15-8F6E-14E2FC84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98" y="1477665"/>
            <a:ext cx="9093202" cy="45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6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541430" y="3105855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3600" b="1" dirty="0">
                <a:solidFill>
                  <a:schemeClr val="bg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입문</a:t>
            </a:r>
            <a:endParaRPr sz="3600" b="1" dirty="0">
              <a:solidFill>
                <a:schemeClr val="bg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456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5466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File System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알아보기</a:t>
            </a:r>
            <a:endParaRPr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입문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1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5ED98-C04E-15A7-F72A-9FBC9905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050"/>
            <a:ext cx="12192000" cy="42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파이썬 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5A5883-B81D-594A-CB03-6A3C5DF4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5" y="1031500"/>
            <a:ext cx="11253870" cy="1881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EF948-0BB7-B80D-7DE7-633527B799E1}"/>
              </a:ext>
            </a:extLst>
          </p:cNvPr>
          <p:cNvSpPr txBox="1"/>
          <p:nvPr/>
        </p:nvSpPr>
        <p:spPr>
          <a:xfrm>
            <a:off x="2423661" y="3735679"/>
            <a:ext cx="663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D2Coding" panose="020B0609020101020101" pitchFamily="49" charset="-127"/>
                <a:ea typeface="나눔스퀘어_ac ExtraBold" panose="020B0600000101010101"/>
              </a:rPr>
              <a:t>안뜨면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 설치 </a:t>
            </a:r>
            <a:r>
              <a:rPr lang="ko-KR" altLang="en-US" dirty="0" err="1">
                <a:latin typeface="D2Coding" panose="020B0609020101020101" pitchFamily="49" charset="-127"/>
                <a:ea typeface="나눔스퀘어_ac ExtraBold" panose="020B0600000101010101"/>
              </a:rPr>
              <a:t>에러나면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 설치 </a:t>
            </a:r>
            <a:r>
              <a:rPr lang="en-US" altLang="ko-KR" dirty="0">
                <a:latin typeface="D2Coding" panose="020B0609020101020101" pitchFamily="49" charset="-127"/>
                <a:ea typeface="나눔스퀘어_ac ExtraBold" panose="020B0600000101010101"/>
              </a:rPr>
              <a:t>3.10.10 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아니면 설치 </a:t>
            </a:r>
            <a:r>
              <a:rPr lang="ko-KR" altLang="en-US" dirty="0" err="1">
                <a:latin typeface="D2Coding" panose="020B0609020101020101" pitchFamily="49" charset="-127"/>
                <a:ea typeface="나눔스퀘어_ac ExtraBold" panose="020B0600000101010101"/>
              </a:rPr>
              <a:t>ㄱㄱ</a:t>
            </a:r>
            <a:endParaRPr lang="en-US" altLang="ko-KR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9DB01-BB78-522F-9327-088A33AB3E74}"/>
              </a:ext>
            </a:extLst>
          </p:cNvPr>
          <p:cNvSpPr txBox="1"/>
          <p:nvPr/>
        </p:nvSpPr>
        <p:spPr>
          <a:xfrm>
            <a:off x="2423661" y="4330320"/>
            <a:ext cx="663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아나콘다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나눔스퀘어_ac ExtraBold" panose="020B0600000101010101"/>
              </a:rPr>
              <a:t>깔려있으면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제</a:t>
            </a:r>
            <a:r>
              <a: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!</a:t>
            </a:r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발</a:t>
            </a:r>
            <a:r>
              <a: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!</a:t>
            </a:r>
            <a:r>
              <a:rPr lang="en-US" altLang="ko-KR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삭제</a:t>
            </a:r>
            <a:r>
              <a:rPr lang="ko-KR" altLang="en-US" dirty="0">
                <a:latin typeface="D2Coding" panose="020B0609020101020101" pitchFamily="49" charset="-127"/>
                <a:ea typeface="나눔스퀘어_ac ExtraBold" panose="020B0600000101010101"/>
              </a:rPr>
              <a:t>하고 설치하세요</a:t>
            </a:r>
            <a:r>
              <a:rPr lang="en-US" altLang="ko-KR" dirty="0">
                <a:latin typeface="D2Coding" panose="020B0609020101020101" pitchFamily="49" charset="-127"/>
                <a:ea typeface="나눔스퀘어_ac ExtraBold" panose="020B0600000101010101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717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입문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2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6C75B-104B-891A-C16A-442FEF1D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26" y="1276334"/>
            <a:ext cx="4786347" cy="43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5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C0500-A4D8-ED4A-42DF-6C6342A8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07" y="1466835"/>
            <a:ext cx="8315386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988B7-7B69-605C-45B2-C62E9818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2" y="1902607"/>
            <a:ext cx="11415796" cy="30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06538-63E1-17B3-772E-D6850ED5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7" y="1078689"/>
            <a:ext cx="11811086" cy="47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9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C2805-5307-2447-2BB6-E39C8B5D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57" y="1152508"/>
            <a:ext cx="11734886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2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27AA3-9F20-AA72-CF84-9D4A8490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8" y="1612093"/>
            <a:ext cx="11315783" cy="36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3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CLI(Command Line Interface)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배우기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Basic Command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220B-AFA6-BC10-89EB-77591FFB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2" y="1214559"/>
            <a:ext cx="11792036" cy="50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7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깃이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뭔데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그거 어떻게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하는건데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6B934-6BEB-DF7A-F0D2-657FD493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11" y="1259665"/>
            <a:ext cx="10477577" cy="43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그거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왜쓰는데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1B9B3-D830-9A60-1C41-60979593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8" y="1473979"/>
            <a:ext cx="11506284" cy="39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278E4E-AC73-9EC1-14B2-91EBDF1A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523347"/>
            <a:ext cx="7696200" cy="5811306"/>
          </a:xfrm>
          <a:prstGeom prst="rect">
            <a:avLst/>
          </a:prstGeom>
        </p:spPr>
      </p:pic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기능 정리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6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파이썬 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03371-117A-8A85-9D90-E0F886852A23}"/>
              </a:ext>
            </a:extLst>
          </p:cNvPr>
          <p:cNvSpPr txBox="1"/>
          <p:nvPr/>
        </p:nvSpPr>
        <p:spPr>
          <a:xfrm>
            <a:off x="3048468" y="3136612"/>
            <a:ext cx="6095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D2Coding" panose="020B0609020101020101" pitchFamily="49" charset="-127"/>
                <a:ea typeface="나눔스퀘어_ac ExtraBold" panose="020B0600000101010101"/>
              </a:rPr>
              <a:t>www.python.org/download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F5CBB-F576-5404-0A96-EE0B31E9AE66}"/>
              </a:ext>
            </a:extLst>
          </p:cNvPr>
          <p:cNvSpPr txBox="1"/>
          <p:nvPr/>
        </p:nvSpPr>
        <p:spPr>
          <a:xfrm>
            <a:off x="2476955" y="4381266"/>
            <a:ext cx="65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AAAAH+AppleSDGothicNeo-Regular"/>
                <a:ea typeface="나눔스퀘어_ac ExtraBold" panose="020B0600000101010101"/>
              </a:rPr>
              <a:t>11</a:t>
            </a:r>
            <a:r>
              <a:rPr lang="ko-KR" altLang="en-US" sz="2400" dirty="0">
                <a:latin typeface="AAAAAH+AppleSDGothicNeo-Regular"/>
                <a:ea typeface="나눔스퀘어_ac ExtraBold" panose="020B0600000101010101"/>
              </a:rPr>
              <a:t>기 공식 </a:t>
            </a:r>
            <a:r>
              <a:rPr lang="ko-KR" altLang="en-US" sz="2400" dirty="0">
                <a:solidFill>
                  <a:srgbClr val="1A72A4"/>
                </a:solidFill>
                <a:latin typeface="AAAAAH+AppleSDGothicNeo-Regular"/>
                <a:ea typeface="나눔스퀘어_ac ExtraBold" panose="020B0600000101010101"/>
              </a:rPr>
              <a:t>파</a:t>
            </a:r>
            <a:r>
              <a:rPr lang="ko-KR" altLang="en-US" sz="2400" dirty="0">
                <a:solidFill>
                  <a:srgbClr val="FFDA11"/>
                </a:solidFill>
                <a:latin typeface="AAAAAH+AppleSDGothicNeo-Regular"/>
                <a:ea typeface="나눔스퀘어_ac ExtraBold" panose="020B0600000101010101"/>
              </a:rPr>
              <a:t>이</a:t>
            </a:r>
            <a:r>
              <a:rPr lang="ko-KR" altLang="en-US" sz="2400" dirty="0">
                <a:solidFill>
                  <a:srgbClr val="FFC600"/>
                </a:solidFill>
                <a:latin typeface="AAAAAH+AppleSDGothicNeo-Regular"/>
                <a:ea typeface="나눔스퀘어_ac ExtraBold" panose="020B0600000101010101"/>
              </a:rPr>
              <a:t>썬 </a:t>
            </a:r>
            <a:r>
              <a:rPr lang="ko-KR" altLang="en-US" sz="2400" dirty="0">
                <a:latin typeface="AAAAAH+AppleSDGothicNeo-Regular"/>
                <a:ea typeface="나눔스퀘어_ac ExtraBold" panose="020B0600000101010101"/>
              </a:rPr>
              <a:t>버전</a:t>
            </a:r>
            <a:r>
              <a:rPr lang="ko-KR" altLang="en-US" sz="2400" dirty="0">
                <a:solidFill>
                  <a:srgbClr val="FFC200"/>
                </a:solidFill>
                <a:latin typeface="AAAAAH+AppleSDGothicNeo-Regular"/>
                <a:ea typeface="나눔스퀘어_ac ExtraBold" panose="020B0600000101010101"/>
              </a:rPr>
              <a:t> </a:t>
            </a:r>
            <a:r>
              <a:rPr lang="en-US" altLang="ko-KR" sz="2400" dirty="0">
                <a:latin typeface="AAAAAH+AppleSDGothicNeo-Regular"/>
                <a:ea typeface="나눔스퀘어_ac ExtraBold" panose="020B0600000101010101"/>
              </a:rPr>
              <a:t>== 3.10.10</a:t>
            </a:r>
            <a:endParaRPr lang="ko-KR" altLang="en-US" sz="2400" dirty="0">
              <a:latin typeface="AAAAAH+AppleSDGothicNeo-Regular"/>
              <a:ea typeface="나눔스퀘어_ac ExtraBold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1AD6-F2BD-3DD2-2353-34E9D437A97A}"/>
              </a:ext>
            </a:extLst>
          </p:cNvPr>
          <p:cNvSpPr txBox="1"/>
          <p:nvPr/>
        </p:nvSpPr>
        <p:spPr>
          <a:xfrm>
            <a:off x="2476955" y="5099322"/>
            <a:ext cx="65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AAAAH+AppleSDGothicNeo-Regular"/>
                <a:ea typeface="나눔스퀘어_ac ExtraBold" panose="020B0600000101010101"/>
              </a:rPr>
              <a:t>윈도우 유저는 </a:t>
            </a:r>
            <a:r>
              <a:rPr lang="en-US" altLang="ko-KR" sz="2400" dirty="0">
                <a:latin typeface="AAAAAH+AppleSDGothicNeo-Regular"/>
                <a:ea typeface="나눔스퀘어_ac ExtraBold" panose="020B0600000101010101"/>
              </a:rPr>
              <a:t>Add Python 3.10 to PATH </a:t>
            </a:r>
            <a:r>
              <a:rPr lang="ko-KR" altLang="en-US" sz="2400" dirty="0">
                <a:latin typeface="AAAAAH+AppleSDGothicNeo-Regular"/>
                <a:ea typeface="나눔스퀘어_ac ExtraBold" panose="020B0600000101010101"/>
              </a:rPr>
              <a:t>필수</a:t>
            </a:r>
          </a:p>
        </p:txBody>
      </p:sp>
    </p:spTree>
    <p:extLst>
      <p:ext uri="{BB962C8B-B14F-4D97-AF65-F5344CB8AC3E}">
        <p14:creationId xmlns:p14="http://schemas.microsoft.com/office/powerpoint/2010/main" val="3463055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아무것도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안했을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때 초기 상태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3ED9C1-C529-C3F8-A4E6-96077CC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4" y="1400160"/>
            <a:ext cx="11520572" cy="40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47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스테이징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영역 활성화 및 추적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8DDE04-157C-8D9F-4664-4A15361E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4" y="1264964"/>
            <a:ext cx="11782511" cy="48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스테이징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영역에 파일 추가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654E4-E6C7-4579-2BFE-1EC2ABC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25"/>
          <a:stretch/>
        </p:blipFill>
        <p:spPr>
          <a:xfrm>
            <a:off x="88062" y="1192203"/>
            <a:ext cx="12015875" cy="447359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1B1A01D-4FF8-A3E4-41E4-38EC056C642B}"/>
              </a:ext>
            </a:extLst>
          </p:cNvPr>
          <p:cNvGrpSpPr/>
          <p:nvPr/>
        </p:nvGrpSpPr>
        <p:grpSpPr>
          <a:xfrm>
            <a:off x="3943350" y="5773746"/>
            <a:ext cx="4305300" cy="369332"/>
            <a:chOff x="3771900" y="5457126"/>
            <a:chExt cx="43053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B8114-C422-12EB-E4C0-663FA352F239}"/>
                </a:ext>
              </a:extLst>
            </p:cNvPr>
            <p:cNvSpPr txBox="1"/>
            <p:nvPr/>
          </p:nvSpPr>
          <p:spPr>
            <a:xfrm>
              <a:off x="3771900" y="5457126"/>
              <a:ext cx="232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D2Coding" panose="020B0609020101020101" pitchFamily="49" charset="-127"/>
                  <a:ea typeface="나눔스퀘어_ac ExtraBold" panose="020B0600000101010101"/>
                </a:rPr>
                <a:t>git add index.html</a:t>
              </a:r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CE484-3838-7487-726E-4396F6ED7CF3}"/>
                </a:ext>
              </a:extLst>
            </p:cNvPr>
            <p:cNvSpPr txBox="1"/>
            <p:nvPr/>
          </p:nvSpPr>
          <p:spPr>
            <a:xfrm>
              <a:off x="6096000" y="5457126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D2Coding" panose="020B0609020101020101" pitchFamily="49" charset="-127"/>
                  <a:ea typeface="나눔스퀘어_ac ExtraBold" panose="020B0600000101010101"/>
                </a:rPr>
                <a:t>git add .</a:t>
              </a:r>
              <a:endParaRPr lang="ko-KR" altLang="en-US" dirty="0">
                <a:latin typeface="D2Coding" panose="020B0609020101020101" pitchFamily="49" charset="-127"/>
                <a:ea typeface="나눔스퀘어_ac ExtraBold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8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Local 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확정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DFC1C-C029-BD9D-ADC5-BF3A6D88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8" y="1154570"/>
            <a:ext cx="11992063" cy="50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9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기록 관리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E36B3-3E7D-1983-497B-247C0F03D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81" y="1278715"/>
            <a:ext cx="8563038" cy="43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3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 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기초 버전관리</a:t>
            </a: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기록 관리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C1FB3B-A0F5-A0BD-6EF5-6659E398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" y="1154570"/>
            <a:ext cx="11906337" cy="50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04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그게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뭔데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그거 어떻게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하는건데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631545-932C-B647-07EF-B9D52AA2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2" y="1274490"/>
            <a:ext cx="11601535" cy="4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3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Remote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현재 상태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4D49C-3B68-5B7C-72B1-C8FCECEE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1" y="1404922"/>
            <a:ext cx="11682498" cy="40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Local 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와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Remote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연결하기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61A11F-5C0B-0A11-DF6E-C842526F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70" y="1216802"/>
            <a:ext cx="11611060" cy="44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1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5109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Local 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와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Remote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Repository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연결 확인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E90B4-8318-2653-3F89-38C762A6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54" y="1676387"/>
            <a:ext cx="9191692" cy="3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5B011-4D90-BA77-1F7C-597924DF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43" y="2044106"/>
            <a:ext cx="10358513" cy="1581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B1D413-870D-2853-8004-30082B41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10" y="3625268"/>
            <a:ext cx="5672179" cy="15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61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8634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baseline="0" dirty="0" err="1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Github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Repository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에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접근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가능한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Personal Access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Token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생성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0D3D2-4A8D-CD56-BC90-84E83ED7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0" y="1278715"/>
            <a:ext cx="11311020" cy="43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8634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baseline="0" dirty="0" err="1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Github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Repository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에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접근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가능한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Personal Access</a:t>
            </a:r>
            <a:r>
              <a:rPr lang="en-US" altLang="ko-KR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Token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생성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9C62D7-5152-BD38-A78A-D21C09B2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8" y="1216125"/>
            <a:ext cx="10377563" cy="50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Github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에 </a:t>
            </a:r>
            <a:r>
              <a:rPr lang="ko-KR" altLang="en-US" sz="24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푸시하기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8634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baseline="0" dirty="0" err="1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Github</a:t>
            </a:r>
            <a:r>
              <a:rPr lang="en-US" altLang="ko-KR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 Repository</a:t>
            </a: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에 코드 올리기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C8AE1-D43E-038E-475F-F37A493D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4" y="1216125"/>
            <a:ext cx="10844292" cy="49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45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과제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(3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월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9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일 전까지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8634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baseline="0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</a:rPr>
              <a:t>교수님 살려주세요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12537-583C-D4A8-32A8-47D1E5DD946D}"/>
              </a:ext>
            </a:extLst>
          </p:cNvPr>
          <p:cNvSpPr txBox="1"/>
          <p:nvPr/>
        </p:nvSpPr>
        <p:spPr>
          <a:xfrm>
            <a:off x="2178050" y="2828836"/>
            <a:ext cx="78359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D2Coding" panose="020B0609020101020101" pitchFamily="49" charset="-127"/>
                <a:ea typeface="나눔스퀘어_ac ExtraBold" panose="020B0600000101010101"/>
              </a:rPr>
              <a:t>오늘 실습하면서 만든 자기소개 페이지를</a:t>
            </a:r>
            <a:endParaRPr lang="en-US" altLang="ko-KR" sz="2400" dirty="0">
              <a:latin typeface="D2Coding" panose="020B0609020101020101" pitchFamily="49" charset="-127"/>
              <a:ea typeface="나눔스퀘어_ac ExtraBold" panose="020B0600000101010101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D2Coding" panose="020B0609020101020101" pitchFamily="49" charset="-127"/>
                <a:ea typeface="나눔스퀘어_ac ExtraBold" panose="020B0600000101010101"/>
              </a:rPr>
              <a:t>예쁘게 꾸며서</a:t>
            </a:r>
            <a:endParaRPr lang="en-US" altLang="ko-KR" sz="2400" dirty="0">
              <a:latin typeface="D2Coding" panose="020B0609020101020101" pitchFamily="49" charset="-127"/>
              <a:ea typeface="나눔스퀘어_ac ExtraBold" panose="020B060000010101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err="1">
                <a:latin typeface="D2Coding" panose="020B0609020101020101" pitchFamily="49" charset="-127"/>
                <a:ea typeface="나눔스퀘어_ac ExtraBold" panose="020B0600000101010101"/>
              </a:rPr>
              <a:t>Github</a:t>
            </a:r>
            <a:r>
              <a:rPr lang="ko-KR" altLang="en-US" sz="2400" dirty="0">
                <a:latin typeface="D2Coding" panose="020B0609020101020101" pitchFamily="49" charset="-127"/>
                <a:ea typeface="나눔스퀘어_ac ExtraBold" panose="020B0600000101010101"/>
              </a:rPr>
              <a:t> 과제용 </a:t>
            </a:r>
            <a:r>
              <a:rPr lang="ko-KR" altLang="en-US" sz="2400" dirty="0" err="1">
                <a:latin typeface="D2Coding" panose="020B0609020101020101" pitchFamily="49" charset="-127"/>
                <a:ea typeface="나눔스퀘어_ac ExtraBold" panose="020B0600000101010101"/>
              </a:rPr>
              <a:t>레포지토리에</a:t>
            </a:r>
            <a:r>
              <a:rPr lang="ko-KR" altLang="en-US" sz="2400" dirty="0"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ko-KR" altLang="en-US" sz="2400" dirty="0" err="1">
                <a:latin typeface="D2Coding" panose="020B0609020101020101" pitchFamily="49" charset="-127"/>
                <a:ea typeface="나눔스퀘어_ac ExtraBold" panose="020B0600000101010101"/>
              </a:rPr>
              <a:t>푸시하세요</a:t>
            </a:r>
            <a:r>
              <a:rPr lang="en-US" altLang="ko-KR" sz="2400" dirty="0">
                <a:latin typeface="D2Coding" panose="020B0609020101020101" pitchFamily="49" charset="-127"/>
                <a:ea typeface="나눔스퀘어_ac ExtraBold" panose="020B0600000101010101"/>
              </a:rPr>
              <a:t>!</a:t>
            </a:r>
            <a:endParaRPr lang="ko-KR" altLang="en-US" sz="24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255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D4D1C-EFFF-B838-5302-BBE1D4C47780}"/>
              </a:ext>
            </a:extLst>
          </p:cNvPr>
          <p:cNvSpPr txBox="1"/>
          <p:nvPr/>
        </p:nvSpPr>
        <p:spPr>
          <a:xfrm>
            <a:off x="3047533" y="1465187"/>
            <a:ext cx="6095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u="none" strike="noStrike" baseline="0" dirty="0">
                <a:latin typeface="NanumGothic" panose="020B0503020000020004" pitchFamily="2" charset="-127"/>
                <a:ea typeface="NanumGothic" panose="020B0503020000020004" pitchFamily="2" charset="-127"/>
              </a:rPr>
              <a:t>https://www.git-scm.com/downloads</a:t>
            </a:r>
            <a:endParaRPr lang="ko-KR" altLang="en-US" sz="2800" dirty="0">
              <a:latin typeface="D2Coding" panose="020B0609020101020101" pitchFamily="49" charset="-127"/>
              <a:ea typeface="나눔스퀘어_ac ExtraBold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CA44D2-93F1-FC60-CA97-25C38C804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7"/>
          <a:stretch/>
        </p:blipFill>
        <p:spPr>
          <a:xfrm>
            <a:off x="995578" y="2184750"/>
            <a:ext cx="9486969" cy="39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4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0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6277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Git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설치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9218C-FBAB-833D-220C-1993D877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1" y="1493029"/>
            <a:ext cx="11606297" cy="38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16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1148</Words>
  <Application>Microsoft Office PowerPoint</Application>
  <PresentationFormat>와이드스크린</PresentationFormat>
  <Paragraphs>324</Paragraphs>
  <Slides>73</Slides>
  <Notes>73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AAAAAH+AppleSDGothicNeo-Regular</vt:lpstr>
      <vt:lpstr>AAAAAI+SFUIDisplay-Regular</vt:lpstr>
      <vt:lpstr>D2Coding</vt:lpstr>
      <vt:lpstr>NanumGothicBold</vt:lpstr>
      <vt:lpstr>NanumGothic</vt:lpstr>
      <vt:lpstr>나눔스퀘어_ac ExtraBold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김지성[ 학부재학 / 영어영문학과 ]</dc:creator>
  <cp:lastModifiedBy>김지성[ 학부재학 / 영어영문학과 ]</cp:lastModifiedBy>
  <cp:revision>22</cp:revision>
  <dcterms:created xsi:type="dcterms:W3CDTF">2023-03-05T05:07:28Z</dcterms:created>
  <dcterms:modified xsi:type="dcterms:W3CDTF">2023-03-06T08:36:16Z</dcterms:modified>
</cp:coreProperties>
</file>